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4061" autoAdjust="0"/>
  </p:normalViewPr>
  <p:slideViewPr>
    <p:cSldViewPr snapToGrid="0">
      <p:cViewPr varScale="1">
        <p:scale>
          <a:sx n="65" d="100"/>
          <a:sy n="65" d="100"/>
        </p:scale>
        <p:origin x="924" y="78"/>
      </p:cViewPr>
      <p:guideLst/>
    </p:cSldViewPr>
  </p:slideViewPr>
  <p:outlineViewPr>
    <p:cViewPr>
      <p:scale>
        <a:sx n="33" d="100"/>
        <a:sy n="33" d="100"/>
      </p:scale>
      <p:origin x="0" y="-366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1FCB14-0DDF-862B-CA8B-C0C229B673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71F8785-82C8-B414-C024-F19FE8B70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362ED0-2E20-24C3-B1FC-CBE0DA119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D6F7D-CF30-4CAA-90AA-256A9527169B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161EB0-595B-DB3B-A609-12DE2119F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19FB84-121D-8146-A0CC-87C1572D5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5EBD-510F-438B-97DA-5751B9FAD1D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27090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EF0C5B-50C2-8C14-F646-2F35BF38C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DDBFDF-57CD-40E4-19D9-09C8DCF64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1B6052-824E-C80B-E060-BD2A2ADF1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D6F7D-CF30-4CAA-90AA-256A9527169B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93FB33-0E1B-9A85-C500-565EF5EF4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C05FA6-E4CC-846B-E3C2-37AA87F09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5EBD-510F-438B-97DA-5751B9FAD1D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36653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D3410C-E6BB-C461-FABB-5B2E1D5F7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B1755B-5BBD-947E-5297-044C32F529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847285-9B2C-771E-67ED-C97327435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D6F7D-CF30-4CAA-90AA-256A9527169B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F896C7-F4D0-AB9E-0132-0EA9C1EF6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6FC52C-B671-3263-4F7E-3EB8B6AAC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5EBD-510F-438B-97DA-5751B9FAD1D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84538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2604BC-EAAC-6E58-C12A-5BAD535D3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51F7A6-E438-D666-4E48-9F5C298900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8EE380D-3415-B739-573D-228CC13C10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12B24D3-39E2-77DB-7CC9-506F5B4AA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D6F7D-CF30-4CAA-90AA-256A9527169B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851FD3-CB3B-8806-A73D-96F51EF31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55BE5CD-2C7B-05AE-CFC1-6E7AC2A6A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5EBD-510F-438B-97DA-5751B9FAD1D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89632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7151D9-9532-415E-3812-D50D5C4AF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B98DC86-457B-DAD0-A514-B9510B196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4A07873-DCDF-A2E1-FFBF-2E9A390EDB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9F662EA-1D95-805C-96BC-178C568C43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1D1C920-2F86-5D29-6E99-88AD99D22F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E41F5EE-6F2D-BD21-5E10-47421076B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D6F7D-CF30-4CAA-90AA-256A9527169B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FD48DB-98D5-C7A7-93DD-1F6C97E82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BAD148-47BF-AB37-29AB-5870B3F19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5EBD-510F-438B-97DA-5751B9FAD1D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61356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E72E92-3FB9-D0B5-9E2E-E377AE9A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8701CFB-EA7D-2A3C-83EB-EEB15E5F8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D6F7D-CF30-4CAA-90AA-256A9527169B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A3A1F67-D828-ED61-DEDB-3CFA1B716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16D18D-34C5-8CD6-5E01-1C441B4E1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5EBD-510F-438B-97DA-5751B9FAD1D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37006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04EDAF4-C6C4-8C2D-E0F6-FDBEC8FBB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D6F7D-CF30-4CAA-90AA-256A9527169B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B0DC6C4-AB4F-3408-40E0-86D9B7B28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97D6659-8234-0F4B-1685-DF5CB0E5E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5EBD-510F-438B-97DA-5751B9FAD1D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15456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C725E9-1A8F-A15E-AF72-94B581F67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8C3F4B-8EC0-DF33-543F-92A36615E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CDB84DC-C808-C030-E5A4-D08198D18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E26C212-FF56-01E9-A1AE-05F817886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D6F7D-CF30-4CAA-90AA-256A9527169B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4EDCC28-8452-5E52-66DE-888F441FC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4AF394-6511-F1BC-7C37-C4DEB85A6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5EBD-510F-438B-97DA-5751B9FAD1D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67893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812BAB-328A-F0CC-A7A2-8A8C1D20D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1EB30C4-57C9-E15D-BC23-24D7F8EF64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AF9D306-42B0-97A9-5D01-F55B799F0B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95E2BD7-A598-5B28-D6F5-B5643F903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D6F7D-CF30-4CAA-90AA-256A9527169B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B9033A1-6D23-6FB8-BE13-184054E0E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A76E252-26A0-0918-F778-E6CA3A1AC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5EBD-510F-438B-97DA-5751B9FAD1D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17161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79301C-26B0-A8C5-7128-6A5B7180B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3FF85F4-47B4-DFF9-48BB-CBB42B3265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705F39-8C26-D872-C3FC-231DF29D3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D6F7D-CF30-4CAA-90AA-256A9527169B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FF7FE7-F786-8435-3C1E-30F3F4B3B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B2F972C-1E20-4921-E611-C100F3637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5EBD-510F-438B-97DA-5751B9FAD1D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14124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8CC93EC-DFCB-E1A9-391B-E0EE2B6B06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94D4145-B0D1-B8F6-65BC-FF83E81D16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A30E09-BE65-C5A6-F9CB-37AB9FDFB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D6F7D-CF30-4CAA-90AA-256A9527169B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B487E2A-8D5F-8AD4-4CFC-0EC9B0B78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E7B5DC-3288-6E4E-8748-5DC736B08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F5EBD-510F-438B-97DA-5751B9FAD1D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61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FE4F1A4-666E-6A3D-6436-D3EBDD59B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20B85EC-5757-B964-C2F2-ED2EADD95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D03F82-8A79-83FE-E753-B462B84F6E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2D6F7D-CF30-4CAA-90AA-256A9527169B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F83A7F-637E-E69B-C81D-F56EE765A1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869A02-FF7E-9D0E-7968-9870906557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CF5EBD-510F-438B-97DA-5751B9FAD1D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96505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351ECF-89D0-1C26-6D5C-B2FFB36415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4001"/>
            <a:ext cx="9144000" cy="1904999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24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INFORME DE RENDICIÓN DE CUENTAS 2025</a:t>
            </a:r>
            <a:br>
              <a:rPr lang="es-EC" sz="2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24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GAD PARROQUIAL RURAL SAN PABLO DE PUEBLO NUEVO</a:t>
            </a:r>
            <a:br>
              <a:rPr lang="es-EC" sz="2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24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EJE SOCIAL y GESTIÓN COMUNITARIA</a:t>
            </a:r>
            <a:br>
              <a:rPr lang="es-EC" sz="24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endParaRPr lang="es-EC" sz="24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561C4B1-2E84-D994-1CF8-A5CDF48DEA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800" y="1752599"/>
            <a:ext cx="11785600" cy="485139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es-EC" b="1" dirty="0"/>
              <a:t>EJE SOCIAL Y COMUNITARIA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C" sz="41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Estimados ciudadanos de la parroquia San Pablo de Pueblo Nuevo, Cantón Santa Ana:</a:t>
            </a:r>
            <a:endParaRPr lang="es-EC" sz="4100" kern="100" dirty="0"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C" sz="41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En cumplimiento con el mandato constitucional y legal del país, y con el firme compromiso de transparencia que nos caracteriza, los Vocales del Gobierno Autónomo Descentralizado Parroquial presentamos el informe de gestión enfocado en el </a:t>
            </a:r>
            <a:r>
              <a:rPr lang="es-EC" sz="41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Área Social</a:t>
            </a:r>
            <a:r>
              <a:rPr lang="es-EC" sz="41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, un eje prioritario que busca mejorar la calidad de vida de nuestros grupos de atención prioritaria durante el </a:t>
            </a:r>
            <a:r>
              <a:rPr lang="es-EC" sz="41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ejercicio fiscal 2025</a:t>
            </a:r>
            <a:r>
              <a:rPr lang="es-EC" sz="41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811262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10D1E0-C21D-3254-750E-607EDD7FE9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1887200" cy="2540000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2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1. Principales Logros e Impacto Social</a:t>
            </a:r>
            <a:br>
              <a:rPr lang="es-EC" sz="2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2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Durante el año 2025, concentramos nuestros esfuerzos en acercar la salud, la movilidad y la asistencia directa a las familias que más lo necesitan en nuestra zona rural.</a:t>
            </a:r>
            <a:br>
              <a:rPr lang="es-EC" sz="2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b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endParaRPr lang="es-EC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20AC565-1465-F2F2-3E34-0E96B0EC23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" y="1320800"/>
            <a:ext cx="11404600" cy="492987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C" sz="2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A. Implementación del Centro de Fisioterapia Parroquial</a:t>
            </a:r>
            <a:endParaRPr lang="es-EC" sz="2800" kern="100" dirty="0"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C" sz="2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Con el objetivo de garantizar el derecho a la salud integral y la rehabilitación física sin que nuestros habitantes tengan que trasladarse a largas distancias, logramos la </a:t>
            </a:r>
            <a:r>
              <a:rPr lang="es-EC" sz="2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implementación del Centro de Fisioterapia</a:t>
            </a:r>
            <a:r>
              <a:rPr lang="es-EC" sz="2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C" sz="2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Impacto:</a:t>
            </a:r>
            <a:r>
              <a:rPr lang="es-EC" sz="2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Atención a adultos mayores, personas con discapacidad y ciudadanos en proceso de recuperación postraumática.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C" sz="2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Servicio:</a:t>
            </a:r>
            <a:r>
              <a:rPr lang="es-EC" sz="2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Terapias guiadas por profesionales, mejorando la movilidad y aliviando el dolor de decenas de usuarios mensualmente.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s-EC" sz="2800" kern="100" dirty="0"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41733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344D86-F8A0-595B-7582-E2C716D450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600" y="228601"/>
            <a:ext cx="11328400" cy="281940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1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B. Entrega de Ayudas Técnicas (Sillas de Ruedas y Bastones)</a:t>
            </a:r>
            <a:b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Reconociendo la vulnerabilidad económica de muchas familias, gestionamos y ejecutamos la </a:t>
            </a:r>
            <a:r>
              <a:rPr lang="es-EC" sz="1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donación directa de equipos de movilidad</a:t>
            </a:r>
            <a: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.</a:t>
            </a:r>
            <a:b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1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Sillas de ruedas y bastones:</a:t>
            </a:r>
            <a: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Entregados a personas con discapacidad y adultos mayores de escasos recursos.</a:t>
            </a:r>
            <a:b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1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Resultado:</a:t>
            </a:r>
            <a: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Devolvemos la autonomía, dignidad e inclusión social a nuestros ciudadanos, facilitando su día a día y el de sus cuidadores</a:t>
            </a:r>
            <a:r>
              <a:rPr lang="es-EC" sz="2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.</a:t>
            </a:r>
            <a:br>
              <a:rPr lang="es-EC" sz="2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endParaRPr lang="es-EC" sz="28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79D55E4-F421-7C0F-3C5F-C7F1079CCA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5600" y="3048000"/>
            <a:ext cx="11328400" cy="3301999"/>
          </a:xfrm>
          <a:solidFill>
            <a:schemeClr val="bg2"/>
          </a:solidFill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C" sz="33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C. Brigadas de Ayuda Social y Visitas a Comunidades</a:t>
            </a:r>
            <a:endParaRPr lang="es-EC" sz="3300" kern="100" dirty="0"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C" sz="33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La gestión de este cuerpo de vocales no se quedó en el escritorio; nos trasladamos al territorio. Realizamos </a:t>
            </a:r>
            <a:r>
              <a:rPr lang="es-EC" sz="33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visitas técnicas y brigadas de ayuda social</a:t>
            </a:r>
            <a:r>
              <a:rPr lang="es-EC" sz="33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en las diferentes comunidades y recintos de la parroquia.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C" sz="33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Acción:</a:t>
            </a:r>
            <a:r>
              <a:rPr lang="es-EC" sz="33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Identificación en territorio de casos de extrema pobreza, entrega de kits de asistencia y canalización de necesidades urgentes.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387460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17269D-055E-62A3-7ADE-C4A91CF50E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" y="177800"/>
            <a:ext cx="11633200" cy="3332163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1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2. Fortalecimiento Institucional y Capacitación</a:t>
            </a:r>
            <a:b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Para garantizar que los recursos públicos se ejecuten con la máxima eficiencia, transparencia y apegados a la ley, los Vocales del GAD Parroquial nos mantuvimos en constante aprendizaje.</a:t>
            </a:r>
            <a:b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1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Capacitación y Asesoramiento Continuo:</a:t>
            </a:r>
            <a: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Durante todo el ejercicio fiscal 2025, el equipo de vocales recibió capacitaciones y asesoramiento especializado en normativa pública, gestión de proyectos sociales y fiscalización. Esto nos permitió optimizar el presupuesto parroquial y asegurar que cada dólar invertido genere un impacto real en la comunidad.</a:t>
            </a:r>
            <a:br>
              <a:rPr lang="es-EC" sz="1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endParaRPr lang="es-EC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981BAE65-85F1-5F3A-7814-42921B285E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521572"/>
              </p:ext>
            </p:extLst>
          </p:nvPr>
        </p:nvGraphicFramePr>
        <p:xfrm>
          <a:off x="393946" y="3043234"/>
          <a:ext cx="11137656" cy="33321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12552">
                  <a:extLst>
                    <a:ext uri="{9D8B030D-6E8A-4147-A177-3AD203B41FA5}">
                      <a16:colId xmlns:a16="http://schemas.microsoft.com/office/drawing/2014/main" val="1965404020"/>
                    </a:ext>
                  </a:extLst>
                </a:gridCol>
                <a:gridCol w="3712552">
                  <a:extLst>
                    <a:ext uri="{9D8B030D-6E8A-4147-A177-3AD203B41FA5}">
                      <a16:colId xmlns:a16="http://schemas.microsoft.com/office/drawing/2014/main" val="3628184450"/>
                    </a:ext>
                  </a:extLst>
                </a:gridCol>
                <a:gridCol w="3712552">
                  <a:extLst>
                    <a:ext uri="{9D8B030D-6E8A-4147-A177-3AD203B41FA5}">
                      <a16:colId xmlns:a16="http://schemas.microsoft.com/office/drawing/2014/main" val="3343766084"/>
                    </a:ext>
                  </a:extLst>
                </a:gridCol>
              </a:tblGrid>
              <a:tr h="3778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Componente Social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>
                          <a:effectLst/>
                        </a:rPr>
                        <a:t>Principales Acciones / Beneficiarios</a:t>
                      </a:r>
                      <a:endParaRPr lang="es-EC" sz="16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>
                          <a:effectLst/>
                        </a:rPr>
                        <a:t>Estado</a:t>
                      </a:r>
                      <a:endParaRPr lang="es-EC" sz="16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04266846"/>
                  </a:ext>
                </a:extLst>
              </a:tr>
              <a:tr h="7385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Salud y Rehabilitación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Implementación y equipamiento del Centro de Fisioterapia.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>
                          <a:effectLst/>
                        </a:rPr>
                        <a:t>100% Operativo</a:t>
                      </a:r>
                      <a:endParaRPr lang="es-EC" sz="16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58155715"/>
                  </a:ext>
                </a:extLst>
              </a:tr>
              <a:tr h="7385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Inclusión y Movilidad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Donación de sillas de ruedas y bastones a sectores vulnerables.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>
                          <a:effectLst/>
                        </a:rPr>
                        <a:t>Entregado</a:t>
                      </a:r>
                      <a:endParaRPr lang="es-EC" sz="16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83315139"/>
                  </a:ext>
                </a:extLst>
              </a:tr>
              <a:tr h="7385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Territorio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Visitas domiciliarias y diagnóstico social en comunidades rurales.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Continuo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08827239"/>
                  </a:ext>
                </a:extLst>
              </a:tr>
              <a:tr h="7385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Gobernanza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Capacitación técnica y asesoría legal al cuerpo de vocales.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C" sz="1600" kern="100" dirty="0">
                          <a:effectLst/>
                        </a:rPr>
                        <a:t>Ejecutado (Todo el 2025)</a:t>
                      </a:r>
                      <a:endParaRPr lang="es-EC" sz="16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99651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3175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A0F31C-54D7-8CE5-7A40-7287D63B61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203201"/>
            <a:ext cx="11633200" cy="3225799"/>
          </a:xfrm>
          <a:solidFill>
            <a:srgbClr val="FFFF00"/>
          </a:solidFill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2400" kern="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Conclusión y Compromiso</a:t>
            </a:r>
            <a:br>
              <a:rPr lang="es-EC" sz="2400" kern="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s-EC" sz="2400" kern="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El año 2025 ha sido un período de cercanía con nuestra gente. La inversión social no es un gasto, es el motor que dinamiza y humaniza a San Pablo de Pueblo Nuevo. Nos comprometemos a seguir legislando, fiscalizando y gestionando con el mismo corazón y transparencia para que el bienestar llegue a cada rincón de nuestro querida Parroquia .</a:t>
            </a:r>
            <a:br>
              <a:rPr lang="es-EC" sz="2400" kern="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endParaRPr lang="es-EC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6CD9CD8-1460-E8E3-05EB-DA9214DDFA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728" y="3643952"/>
            <a:ext cx="11171072" cy="240200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2800" b="1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¡El trabajo por nuestra gente no se detiene!</a:t>
            </a:r>
            <a:endParaRPr lang="es-EC" sz="2800" kern="100" dirty="0"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2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SRA FANNY JANETH FERNANDEZ SANCHEZ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C" sz="2800" kern="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PRESIDENTA COMISION SOCIAL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17545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BD2963-04ED-29C7-9E7A-3587D7D22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1999" cy="604684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r>
              <a:rPr lang="es-EC" dirty="0"/>
              <a:t>OBRA SOCIAL PARA LAS COMUNIDADES </a:t>
            </a:r>
          </a:p>
        </p:txBody>
      </p:sp>
      <p:pic>
        <p:nvPicPr>
          <p:cNvPr id="9" name="Marcador de contenido 8" descr="Un grupo de personas sentadas en una banca de madera junto a un niño&#10;&#10;Descripción generada automáticamente con confianza baja">
            <a:extLst>
              <a:ext uri="{FF2B5EF4-FFF2-40B4-BE49-F238E27FC236}">
                <a16:creationId xmlns:a16="http://schemas.microsoft.com/office/drawing/2014/main" id="{FBE984E7-3714-AABB-DFF1-0EA5298956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764"/>
            <a:ext cx="2595715" cy="2935082"/>
          </a:xfr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C45EA66-2515-6215-28FB-A13DC78C78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697" y="766764"/>
            <a:ext cx="3262166" cy="293508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14028BB-06D5-3945-1944-B2A56D2286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981" y="766764"/>
            <a:ext cx="2944761" cy="2935082"/>
          </a:xfrm>
          <a:prstGeom prst="rect">
            <a:avLst/>
          </a:prstGeom>
        </p:spPr>
      </p:pic>
      <p:pic>
        <p:nvPicPr>
          <p:cNvPr id="15" name="Imagen 14" descr="Imagen que contiene interior, ventana, edificio, tabla&#10;&#10;Descripción generada automáticamente">
            <a:extLst>
              <a:ext uri="{FF2B5EF4-FFF2-40B4-BE49-F238E27FC236}">
                <a16:creationId xmlns:a16="http://schemas.microsoft.com/office/drawing/2014/main" id="{62EABB73-F304-634B-8200-DFC7D91566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302" y="766764"/>
            <a:ext cx="2772697" cy="2935082"/>
          </a:xfrm>
          <a:prstGeom prst="rect">
            <a:avLst/>
          </a:prstGeom>
        </p:spPr>
      </p:pic>
      <p:pic>
        <p:nvPicPr>
          <p:cNvPr id="17" name="Imagen 16" descr="Imagen que contiene interior, tabla, ventana, mostrador&#10;&#10;Descripción generada automáticamente">
            <a:extLst>
              <a:ext uri="{FF2B5EF4-FFF2-40B4-BE49-F238E27FC236}">
                <a16:creationId xmlns:a16="http://schemas.microsoft.com/office/drawing/2014/main" id="{DEFA200C-A5BD-8F51-ACEE-651364E504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3925"/>
            <a:ext cx="2595715" cy="2799909"/>
          </a:xfrm>
          <a:prstGeom prst="rect">
            <a:avLst/>
          </a:prstGeom>
        </p:spPr>
      </p:pic>
      <p:pic>
        <p:nvPicPr>
          <p:cNvPr id="19" name="Imagen 18" descr="Imagen que contiene persona, cerca, silla, hombre&#10;&#10;Descripción generada automáticamente">
            <a:extLst>
              <a:ext uri="{FF2B5EF4-FFF2-40B4-BE49-F238E27FC236}">
                <a16:creationId xmlns:a16="http://schemas.microsoft.com/office/drawing/2014/main" id="{578F59E4-A82D-5F99-116B-1D58A870E7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699" y="3863926"/>
            <a:ext cx="2743198" cy="2799908"/>
          </a:xfrm>
          <a:prstGeom prst="rect">
            <a:avLst/>
          </a:prstGeom>
        </p:spPr>
      </p:pic>
      <p:pic>
        <p:nvPicPr>
          <p:cNvPr id="21" name="Imagen 20" descr="Imagen que contiene interior, parado, tabla, pastel&#10;&#10;Descripción generada automáticamente">
            <a:extLst>
              <a:ext uri="{FF2B5EF4-FFF2-40B4-BE49-F238E27FC236}">
                <a16:creationId xmlns:a16="http://schemas.microsoft.com/office/drawing/2014/main" id="{01183CC5-EAA4-5319-3D52-B16478C603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881" y="3863924"/>
            <a:ext cx="2064772" cy="2799910"/>
          </a:xfrm>
          <a:prstGeom prst="rect">
            <a:avLst/>
          </a:prstGeom>
        </p:spPr>
      </p:pic>
      <p:pic>
        <p:nvPicPr>
          <p:cNvPr id="23" name="Imagen 22" descr="Un grupo de niños posando para una foto&#10;&#10;Descripción generada automáticamente con confianza media">
            <a:extLst>
              <a:ext uri="{FF2B5EF4-FFF2-40B4-BE49-F238E27FC236}">
                <a16:creationId xmlns:a16="http://schemas.microsoft.com/office/drawing/2014/main" id="{F48A078C-80C8-2757-179B-1E3EC72623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140" y="3863924"/>
            <a:ext cx="1922208" cy="2799909"/>
          </a:xfrm>
          <a:prstGeom prst="rect">
            <a:avLst/>
          </a:prstGeom>
        </p:spPr>
      </p:pic>
      <p:pic>
        <p:nvPicPr>
          <p:cNvPr id="25" name="Imagen 24" descr="Un par de personas de pie&#10;&#10;Descripción generada automáticamente con confianza baja">
            <a:extLst>
              <a:ext uri="{FF2B5EF4-FFF2-40B4-BE49-F238E27FC236}">
                <a16:creationId xmlns:a16="http://schemas.microsoft.com/office/drawing/2014/main" id="{861ABAA1-674D-0A05-2C0F-E5CE8CFACC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835" y="3863924"/>
            <a:ext cx="1971359" cy="279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116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BD2963-04ED-29C7-9E7A-3587D7D22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04684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r>
              <a:rPr lang="es-EC" dirty="0"/>
              <a:t>OBRA SOCIAL PARA LAS COMUNIDADES </a:t>
            </a:r>
          </a:p>
        </p:txBody>
      </p:sp>
      <p:pic>
        <p:nvPicPr>
          <p:cNvPr id="12" name="Marcador de contenido 11" descr="Un grupo de personas sentadas en una sala&#10;&#10;Descripción generada automáticamente con confianza media">
            <a:extLst>
              <a:ext uri="{FF2B5EF4-FFF2-40B4-BE49-F238E27FC236}">
                <a16:creationId xmlns:a16="http://schemas.microsoft.com/office/drawing/2014/main" id="{8B2CEBE0-D10A-876C-D79A-0CF3410E25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7" y="830339"/>
            <a:ext cx="3406878" cy="2989493"/>
          </a:xfrm>
        </p:spPr>
      </p:pic>
      <p:pic>
        <p:nvPicPr>
          <p:cNvPr id="17" name="Imagen 16" descr="Un grupo de personas sentadas en una banca de madera&#10;&#10;Descripción generada automáticamente">
            <a:extLst>
              <a:ext uri="{FF2B5EF4-FFF2-40B4-BE49-F238E27FC236}">
                <a16:creationId xmlns:a16="http://schemas.microsoft.com/office/drawing/2014/main" id="{E1055DB7-21CE-455E-C499-F0A136F8F6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594" y="830339"/>
            <a:ext cx="3406878" cy="2989493"/>
          </a:xfrm>
          <a:prstGeom prst="rect">
            <a:avLst/>
          </a:prstGeom>
        </p:spPr>
      </p:pic>
      <p:pic>
        <p:nvPicPr>
          <p:cNvPr id="19" name="Imagen 18" descr="Un niño sentado en una bicicleta&#10;&#10;Descripción generada automáticamente con confianza media">
            <a:extLst>
              <a:ext uri="{FF2B5EF4-FFF2-40B4-BE49-F238E27FC236}">
                <a16:creationId xmlns:a16="http://schemas.microsoft.com/office/drawing/2014/main" id="{CEE3E4BC-74BB-3DA6-183B-697C693BE5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187" y="830339"/>
            <a:ext cx="2354825" cy="2989493"/>
          </a:xfrm>
          <a:prstGeom prst="rect">
            <a:avLst/>
          </a:prstGeom>
        </p:spPr>
      </p:pic>
      <p:pic>
        <p:nvPicPr>
          <p:cNvPr id="21" name="Imagen 20" descr="Imagen que contiene bebé, pequeño, niño, edificio&#10;&#10;Descripción generada automáticamente">
            <a:extLst>
              <a:ext uri="{FF2B5EF4-FFF2-40B4-BE49-F238E27FC236}">
                <a16:creationId xmlns:a16="http://schemas.microsoft.com/office/drawing/2014/main" id="{4280EE72-57E2-0379-FEE2-6979D7D46E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1" y="830339"/>
            <a:ext cx="2211028" cy="2989493"/>
          </a:xfrm>
          <a:prstGeom prst="rect">
            <a:avLst/>
          </a:prstGeom>
        </p:spPr>
      </p:pic>
      <p:pic>
        <p:nvPicPr>
          <p:cNvPr id="23" name="Imagen 22" descr="Un hombre con una maleta en el suelo&#10;&#10;Descripción generada automáticamente con confianza baja">
            <a:extLst>
              <a:ext uri="{FF2B5EF4-FFF2-40B4-BE49-F238E27FC236}">
                <a16:creationId xmlns:a16="http://schemas.microsoft.com/office/drawing/2014/main" id="{3D8BC6BB-0715-4A89-2CFF-7963C8265D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326" y="3989837"/>
            <a:ext cx="1699831" cy="2693391"/>
          </a:xfrm>
          <a:prstGeom prst="rect">
            <a:avLst/>
          </a:prstGeom>
        </p:spPr>
      </p:pic>
      <p:pic>
        <p:nvPicPr>
          <p:cNvPr id="25" name="Imagen 24" descr="Mujer parada enfrente de un pastel en una mesa&#10;&#10;Descripción generada automáticamente con confianza baja">
            <a:extLst>
              <a:ext uri="{FF2B5EF4-FFF2-40B4-BE49-F238E27FC236}">
                <a16:creationId xmlns:a16="http://schemas.microsoft.com/office/drawing/2014/main" id="{F14C35D2-F519-9574-D8F1-825AEA6704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7" y="3989836"/>
            <a:ext cx="2330245" cy="2693397"/>
          </a:xfrm>
          <a:prstGeom prst="rect">
            <a:avLst/>
          </a:prstGeom>
        </p:spPr>
      </p:pic>
      <p:pic>
        <p:nvPicPr>
          <p:cNvPr id="27" name="Imagen 26" descr="Personas sentadas en una mesa&#10;&#10;Descripción generada automáticamente con confianza baja">
            <a:extLst>
              <a:ext uri="{FF2B5EF4-FFF2-40B4-BE49-F238E27FC236}">
                <a16:creationId xmlns:a16="http://schemas.microsoft.com/office/drawing/2014/main" id="{5705D663-3A7A-CF7D-789E-90EB14053A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216" y="3989836"/>
            <a:ext cx="1771867" cy="2693392"/>
          </a:xfrm>
          <a:prstGeom prst="rect">
            <a:avLst/>
          </a:prstGeom>
        </p:spPr>
      </p:pic>
      <p:pic>
        <p:nvPicPr>
          <p:cNvPr id="29" name="Imagen 28" descr="Imagen que contiene persona, edificio, hombre, mujer&#10;&#10;Descripción generada automáticamente">
            <a:extLst>
              <a:ext uri="{FF2B5EF4-FFF2-40B4-BE49-F238E27FC236}">
                <a16:creationId xmlns:a16="http://schemas.microsoft.com/office/drawing/2014/main" id="{40AB3E5B-18BB-541C-4C7E-50B9BFA97C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142" y="3989836"/>
            <a:ext cx="1699831" cy="2693393"/>
          </a:xfrm>
          <a:prstGeom prst="rect">
            <a:avLst/>
          </a:prstGeom>
        </p:spPr>
      </p:pic>
      <p:pic>
        <p:nvPicPr>
          <p:cNvPr id="31" name="Imagen 30" descr="Imagen que contiene persona, mujer, hecho de madera, tabla&#10;&#10;Descripción generada automáticamente">
            <a:extLst>
              <a:ext uri="{FF2B5EF4-FFF2-40B4-BE49-F238E27FC236}">
                <a16:creationId xmlns:a16="http://schemas.microsoft.com/office/drawing/2014/main" id="{3E54B0CB-E874-A6EF-7ACC-0C3E16F8B24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032" y="3989836"/>
            <a:ext cx="1699831" cy="2693393"/>
          </a:xfrm>
          <a:prstGeom prst="rect">
            <a:avLst/>
          </a:prstGeom>
        </p:spPr>
      </p:pic>
      <p:pic>
        <p:nvPicPr>
          <p:cNvPr id="35" name="Imagen 34" descr="Imagen que contiene persona, tabla, mujer, foto&#10;&#10;Descripción generada automáticamente">
            <a:extLst>
              <a:ext uri="{FF2B5EF4-FFF2-40B4-BE49-F238E27FC236}">
                <a16:creationId xmlns:a16="http://schemas.microsoft.com/office/drawing/2014/main" id="{0D725866-8996-37C0-54F7-D4F45232CB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1289" y="3989836"/>
            <a:ext cx="2162723" cy="269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7939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625</Words>
  <Application>Microsoft Office PowerPoint</Application>
  <PresentationFormat>Panorámica</PresentationFormat>
  <Paragraphs>35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Symbol</vt:lpstr>
      <vt:lpstr>Tema de Office</vt:lpstr>
      <vt:lpstr>INFORME DE RENDICIÓN DE CUENTAS 2025 GAD PARROQUIAL RURAL SAN PABLO DE PUEBLO NUEVO EJE SOCIAL y GESTIÓN COMUNITARIA </vt:lpstr>
      <vt:lpstr>1. Principales Logros e Impacto Social Durante el año 2025, concentramos nuestros esfuerzos en acercar la salud, la movilidad y la asistencia directa a las familias que más lo necesitan en nuestra zona rural.  </vt:lpstr>
      <vt:lpstr>B. Entrega de Ayudas Técnicas (Sillas de Ruedas y Bastones) Reconociendo la vulnerabilidad económica de muchas familias, gestionamos y ejecutamos la donación directa de equipos de movilidad. Sillas de ruedas y bastones: Entregados a personas con discapacidad y adultos mayores de escasos recursos. Resultado: Devolvemos la autonomía, dignidad e inclusión social a nuestros ciudadanos, facilitando su día a día y el de sus cuidadores. </vt:lpstr>
      <vt:lpstr>2. Fortalecimiento Institucional y Capacitación Para garantizar que los recursos públicos se ejecuten con la máxima eficiencia, transparencia y apegados a la ley, los Vocales del GAD Parroquial nos mantuvimos en constante aprendizaje. Capacitación y Asesoramiento Continuo: Durante todo el ejercicio fiscal 2025, el equipo de vocales recibió capacitaciones y asesoramiento especializado en normativa pública, gestión de proyectos sociales y fiscalización. Esto nos permitió optimizar el presupuesto parroquial y asegurar que cada dólar invertido genere un impacto real en la comunidad. </vt:lpstr>
      <vt:lpstr>Conclusión y Compromiso El año 2025 ha sido un período de cercanía con nuestra gente. La inversión social no es un gasto, es el motor que dinamiza y humaniza a San Pablo de Pueblo Nuevo. Nos comprometemos a seguir legislando, fiscalizando y gestionando con el mismo corazón y transparencia para que el bienestar llegue a cada rincón de nuestro querida Parroquia . </vt:lpstr>
      <vt:lpstr>OBRA SOCIAL PARA LAS COMUNIDADES </vt:lpstr>
      <vt:lpstr>OBRA SOCIAL PARA LAS COMUNIDADES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Vicente Arturo Gallardo Ripalda</dc:creator>
  <cp:lastModifiedBy>Vicente Arturo Gallardo Ripalda</cp:lastModifiedBy>
  <cp:revision>15</cp:revision>
  <dcterms:created xsi:type="dcterms:W3CDTF">2026-05-26T02:43:26Z</dcterms:created>
  <dcterms:modified xsi:type="dcterms:W3CDTF">2026-05-26T15:17:19Z</dcterms:modified>
</cp:coreProperties>
</file>