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70" d="100"/>
          <a:sy n="70" d="100"/>
        </p:scale>
        <p:origin x="72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656B98-18A9-3452-55AF-EB727A15E084}"/>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68EB571B-0A7D-76F2-1D4D-E0928CD7C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9ADBF790-FDB9-B183-1EFB-10D417A261EC}"/>
              </a:ext>
            </a:extLst>
          </p:cNvPr>
          <p:cNvSpPr>
            <a:spLocks noGrp="1"/>
          </p:cNvSpPr>
          <p:nvPr>
            <p:ph type="dt" sz="half" idx="10"/>
          </p:nvPr>
        </p:nvSpPr>
        <p:spPr/>
        <p:txBody>
          <a:bodyPr/>
          <a:lstStyle/>
          <a:p>
            <a:fld id="{D32AE495-E4BC-4DD0-B67C-6967A188424F}" type="datetimeFigureOut">
              <a:rPr lang="es-EC" smtClean="0"/>
              <a:t>26/05/2026</a:t>
            </a:fld>
            <a:endParaRPr lang="es-EC"/>
          </a:p>
        </p:txBody>
      </p:sp>
      <p:sp>
        <p:nvSpPr>
          <p:cNvPr id="5" name="Marcador de pie de página 4">
            <a:extLst>
              <a:ext uri="{FF2B5EF4-FFF2-40B4-BE49-F238E27FC236}">
                <a16:creationId xmlns:a16="http://schemas.microsoft.com/office/drawing/2014/main" id="{C81250A4-130C-13DD-F39C-272C7B11195E}"/>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46967322-A60C-E4E0-CEF4-AC04E6249ED1}"/>
              </a:ext>
            </a:extLst>
          </p:cNvPr>
          <p:cNvSpPr>
            <a:spLocks noGrp="1"/>
          </p:cNvSpPr>
          <p:nvPr>
            <p:ph type="sldNum" sz="quarter" idx="12"/>
          </p:nvPr>
        </p:nvSpPr>
        <p:spPr/>
        <p:txBody>
          <a:bodyPr/>
          <a:lstStyle/>
          <a:p>
            <a:fld id="{BDDFCA60-AB9E-4CEC-84EB-5DC1402E9D37}" type="slidenum">
              <a:rPr lang="es-EC" smtClean="0"/>
              <a:t>‹Nº›</a:t>
            </a:fld>
            <a:endParaRPr lang="es-EC"/>
          </a:p>
        </p:txBody>
      </p:sp>
    </p:spTree>
    <p:extLst>
      <p:ext uri="{BB962C8B-B14F-4D97-AF65-F5344CB8AC3E}">
        <p14:creationId xmlns:p14="http://schemas.microsoft.com/office/powerpoint/2010/main" val="2130869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161109-B862-66E6-B1C8-672ED234E427}"/>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80883745-19CA-6CB9-C58D-01206844E28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9A2D246F-C36E-75B9-B5A8-4E70F4A58E1B}"/>
              </a:ext>
            </a:extLst>
          </p:cNvPr>
          <p:cNvSpPr>
            <a:spLocks noGrp="1"/>
          </p:cNvSpPr>
          <p:nvPr>
            <p:ph type="dt" sz="half" idx="10"/>
          </p:nvPr>
        </p:nvSpPr>
        <p:spPr/>
        <p:txBody>
          <a:bodyPr/>
          <a:lstStyle/>
          <a:p>
            <a:fld id="{D32AE495-E4BC-4DD0-B67C-6967A188424F}" type="datetimeFigureOut">
              <a:rPr lang="es-EC" smtClean="0"/>
              <a:t>26/05/2026</a:t>
            </a:fld>
            <a:endParaRPr lang="es-EC"/>
          </a:p>
        </p:txBody>
      </p:sp>
      <p:sp>
        <p:nvSpPr>
          <p:cNvPr id="5" name="Marcador de pie de página 4">
            <a:extLst>
              <a:ext uri="{FF2B5EF4-FFF2-40B4-BE49-F238E27FC236}">
                <a16:creationId xmlns:a16="http://schemas.microsoft.com/office/drawing/2014/main" id="{739FE05C-210E-30BA-8EDC-6449E08613B5}"/>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FE6500D1-3CE7-727F-540D-AB39E4C1EE0F}"/>
              </a:ext>
            </a:extLst>
          </p:cNvPr>
          <p:cNvSpPr>
            <a:spLocks noGrp="1"/>
          </p:cNvSpPr>
          <p:nvPr>
            <p:ph type="sldNum" sz="quarter" idx="12"/>
          </p:nvPr>
        </p:nvSpPr>
        <p:spPr/>
        <p:txBody>
          <a:bodyPr/>
          <a:lstStyle/>
          <a:p>
            <a:fld id="{BDDFCA60-AB9E-4CEC-84EB-5DC1402E9D37}" type="slidenum">
              <a:rPr lang="es-EC" smtClean="0"/>
              <a:t>‹Nº›</a:t>
            </a:fld>
            <a:endParaRPr lang="es-EC"/>
          </a:p>
        </p:txBody>
      </p:sp>
    </p:spTree>
    <p:extLst>
      <p:ext uri="{BB962C8B-B14F-4D97-AF65-F5344CB8AC3E}">
        <p14:creationId xmlns:p14="http://schemas.microsoft.com/office/powerpoint/2010/main" val="493751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25F5BE-4712-F44F-706C-ADF335E93EB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39ACADFA-1695-3D93-B3D5-4A349EB0B71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BAFF9AC-B13C-5244-9EBF-711E659CBCE2}"/>
              </a:ext>
            </a:extLst>
          </p:cNvPr>
          <p:cNvSpPr>
            <a:spLocks noGrp="1"/>
          </p:cNvSpPr>
          <p:nvPr>
            <p:ph type="dt" sz="half" idx="10"/>
          </p:nvPr>
        </p:nvSpPr>
        <p:spPr/>
        <p:txBody>
          <a:bodyPr/>
          <a:lstStyle/>
          <a:p>
            <a:fld id="{D32AE495-E4BC-4DD0-B67C-6967A188424F}" type="datetimeFigureOut">
              <a:rPr lang="es-EC" smtClean="0"/>
              <a:t>26/05/2026</a:t>
            </a:fld>
            <a:endParaRPr lang="es-EC"/>
          </a:p>
        </p:txBody>
      </p:sp>
      <p:sp>
        <p:nvSpPr>
          <p:cNvPr id="5" name="Marcador de pie de página 4">
            <a:extLst>
              <a:ext uri="{FF2B5EF4-FFF2-40B4-BE49-F238E27FC236}">
                <a16:creationId xmlns:a16="http://schemas.microsoft.com/office/drawing/2014/main" id="{483AF333-B571-A2F8-8CAB-F07BE06E9E1F}"/>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DEBAAC80-12EB-1308-92AD-22DF041C275C}"/>
              </a:ext>
            </a:extLst>
          </p:cNvPr>
          <p:cNvSpPr>
            <a:spLocks noGrp="1"/>
          </p:cNvSpPr>
          <p:nvPr>
            <p:ph type="sldNum" sz="quarter" idx="12"/>
          </p:nvPr>
        </p:nvSpPr>
        <p:spPr/>
        <p:txBody>
          <a:bodyPr/>
          <a:lstStyle/>
          <a:p>
            <a:fld id="{BDDFCA60-AB9E-4CEC-84EB-5DC1402E9D37}" type="slidenum">
              <a:rPr lang="es-EC" smtClean="0"/>
              <a:t>‹Nº›</a:t>
            </a:fld>
            <a:endParaRPr lang="es-EC"/>
          </a:p>
        </p:txBody>
      </p:sp>
    </p:spTree>
    <p:extLst>
      <p:ext uri="{BB962C8B-B14F-4D97-AF65-F5344CB8AC3E}">
        <p14:creationId xmlns:p14="http://schemas.microsoft.com/office/powerpoint/2010/main" val="29293577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F01574-9BE6-69E2-B3F4-3F9D7A76601C}"/>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8D702509-9186-1EAA-D8ED-9C0527E106D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F2C7C01D-1AB8-8B04-001E-B49B12BA6C5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BB4FCC10-603E-DE9F-5143-20D1E6839999}"/>
              </a:ext>
            </a:extLst>
          </p:cNvPr>
          <p:cNvSpPr>
            <a:spLocks noGrp="1"/>
          </p:cNvSpPr>
          <p:nvPr>
            <p:ph type="dt" sz="half" idx="10"/>
          </p:nvPr>
        </p:nvSpPr>
        <p:spPr/>
        <p:txBody>
          <a:bodyPr/>
          <a:lstStyle/>
          <a:p>
            <a:fld id="{D32AE495-E4BC-4DD0-B67C-6967A188424F}" type="datetimeFigureOut">
              <a:rPr lang="es-EC" smtClean="0"/>
              <a:t>26/05/2026</a:t>
            </a:fld>
            <a:endParaRPr lang="es-EC"/>
          </a:p>
        </p:txBody>
      </p:sp>
      <p:sp>
        <p:nvSpPr>
          <p:cNvPr id="6" name="Marcador de pie de página 5">
            <a:extLst>
              <a:ext uri="{FF2B5EF4-FFF2-40B4-BE49-F238E27FC236}">
                <a16:creationId xmlns:a16="http://schemas.microsoft.com/office/drawing/2014/main" id="{44ADCBD0-4980-60CB-9836-619F2F012C5C}"/>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23C40985-FFB3-9370-7A12-AAC6AA16EF61}"/>
              </a:ext>
            </a:extLst>
          </p:cNvPr>
          <p:cNvSpPr>
            <a:spLocks noGrp="1"/>
          </p:cNvSpPr>
          <p:nvPr>
            <p:ph type="sldNum" sz="quarter" idx="12"/>
          </p:nvPr>
        </p:nvSpPr>
        <p:spPr/>
        <p:txBody>
          <a:bodyPr/>
          <a:lstStyle/>
          <a:p>
            <a:fld id="{BDDFCA60-AB9E-4CEC-84EB-5DC1402E9D37}" type="slidenum">
              <a:rPr lang="es-EC" smtClean="0"/>
              <a:t>‹Nº›</a:t>
            </a:fld>
            <a:endParaRPr lang="es-EC"/>
          </a:p>
        </p:txBody>
      </p:sp>
    </p:spTree>
    <p:extLst>
      <p:ext uri="{BB962C8B-B14F-4D97-AF65-F5344CB8AC3E}">
        <p14:creationId xmlns:p14="http://schemas.microsoft.com/office/powerpoint/2010/main" val="2169869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2A733E-E81E-4DAE-3EB0-F38C5CC94602}"/>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D7E97261-49BC-4FD2-E833-5AE5E861BE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B6C9A47-B4AB-0310-BED3-AA51325B6F0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15F45237-71E6-64C4-4BFE-643CB1C6AB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0990F608-4C00-36A6-8E53-27AF4BCFECD0}"/>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3384645C-C420-6CB9-11B4-C890BD422F27}"/>
              </a:ext>
            </a:extLst>
          </p:cNvPr>
          <p:cNvSpPr>
            <a:spLocks noGrp="1"/>
          </p:cNvSpPr>
          <p:nvPr>
            <p:ph type="dt" sz="half" idx="10"/>
          </p:nvPr>
        </p:nvSpPr>
        <p:spPr/>
        <p:txBody>
          <a:bodyPr/>
          <a:lstStyle/>
          <a:p>
            <a:fld id="{D32AE495-E4BC-4DD0-B67C-6967A188424F}" type="datetimeFigureOut">
              <a:rPr lang="es-EC" smtClean="0"/>
              <a:t>26/05/2026</a:t>
            </a:fld>
            <a:endParaRPr lang="es-EC"/>
          </a:p>
        </p:txBody>
      </p:sp>
      <p:sp>
        <p:nvSpPr>
          <p:cNvPr id="8" name="Marcador de pie de página 7">
            <a:extLst>
              <a:ext uri="{FF2B5EF4-FFF2-40B4-BE49-F238E27FC236}">
                <a16:creationId xmlns:a16="http://schemas.microsoft.com/office/drawing/2014/main" id="{7098C2F5-EE96-1B63-B9EB-16C2A24D61B0}"/>
              </a:ext>
            </a:extLst>
          </p:cNvPr>
          <p:cNvSpPr>
            <a:spLocks noGrp="1"/>
          </p:cNvSpPr>
          <p:nvPr>
            <p:ph type="ftr" sz="quarter" idx="11"/>
          </p:nvPr>
        </p:nvSpPr>
        <p:spPr/>
        <p:txBody>
          <a:bodyPr/>
          <a:lstStyle/>
          <a:p>
            <a:endParaRPr lang="es-EC"/>
          </a:p>
        </p:txBody>
      </p:sp>
      <p:sp>
        <p:nvSpPr>
          <p:cNvPr id="9" name="Marcador de número de diapositiva 8">
            <a:extLst>
              <a:ext uri="{FF2B5EF4-FFF2-40B4-BE49-F238E27FC236}">
                <a16:creationId xmlns:a16="http://schemas.microsoft.com/office/drawing/2014/main" id="{DEA00A45-78E0-5D51-36E3-CE7ACD6CF4E3}"/>
              </a:ext>
            </a:extLst>
          </p:cNvPr>
          <p:cNvSpPr>
            <a:spLocks noGrp="1"/>
          </p:cNvSpPr>
          <p:nvPr>
            <p:ph type="sldNum" sz="quarter" idx="12"/>
          </p:nvPr>
        </p:nvSpPr>
        <p:spPr/>
        <p:txBody>
          <a:bodyPr/>
          <a:lstStyle/>
          <a:p>
            <a:fld id="{BDDFCA60-AB9E-4CEC-84EB-5DC1402E9D37}" type="slidenum">
              <a:rPr lang="es-EC" smtClean="0"/>
              <a:t>‹Nº›</a:t>
            </a:fld>
            <a:endParaRPr lang="es-EC"/>
          </a:p>
        </p:txBody>
      </p:sp>
    </p:spTree>
    <p:extLst>
      <p:ext uri="{BB962C8B-B14F-4D97-AF65-F5344CB8AC3E}">
        <p14:creationId xmlns:p14="http://schemas.microsoft.com/office/powerpoint/2010/main" val="4063809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D0242E-FDB1-374A-342E-8068F71B0FAF}"/>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AC299C85-EBD5-4C69-56F4-C2C485D27F86}"/>
              </a:ext>
            </a:extLst>
          </p:cNvPr>
          <p:cNvSpPr>
            <a:spLocks noGrp="1"/>
          </p:cNvSpPr>
          <p:nvPr>
            <p:ph type="dt" sz="half" idx="10"/>
          </p:nvPr>
        </p:nvSpPr>
        <p:spPr/>
        <p:txBody>
          <a:bodyPr/>
          <a:lstStyle/>
          <a:p>
            <a:fld id="{D32AE495-E4BC-4DD0-B67C-6967A188424F}" type="datetimeFigureOut">
              <a:rPr lang="es-EC" smtClean="0"/>
              <a:t>26/05/2026</a:t>
            </a:fld>
            <a:endParaRPr lang="es-EC"/>
          </a:p>
        </p:txBody>
      </p:sp>
      <p:sp>
        <p:nvSpPr>
          <p:cNvPr id="4" name="Marcador de pie de página 3">
            <a:extLst>
              <a:ext uri="{FF2B5EF4-FFF2-40B4-BE49-F238E27FC236}">
                <a16:creationId xmlns:a16="http://schemas.microsoft.com/office/drawing/2014/main" id="{EA2B4541-9D8A-0D60-48CA-E61DE33F8263}"/>
              </a:ext>
            </a:extLst>
          </p:cNvPr>
          <p:cNvSpPr>
            <a:spLocks noGrp="1"/>
          </p:cNvSpPr>
          <p:nvPr>
            <p:ph type="ftr" sz="quarter" idx="11"/>
          </p:nvPr>
        </p:nvSpPr>
        <p:spPr/>
        <p:txBody>
          <a:bodyPr/>
          <a:lstStyle/>
          <a:p>
            <a:endParaRPr lang="es-EC"/>
          </a:p>
        </p:txBody>
      </p:sp>
      <p:sp>
        <p:nvSpPr>
          <p:cNvPr id="5" name="Marcador de número de diapositiva 4">
            <a:extLst>
              <a:ext uri="{FF2B5EF4-FFF2-40B4-BE49-F238E27FC236}">
                <a16:creationId xmlns:a16="http://schemas.microsoft.com/office/drawing/2014/main" id="{5E830AD4-2624-AC48-BB5B-22B0A5F743F0}"/>
              </a:ext>
            </a:extLst>
          </p:cNvPr>
          <p:cNvSpPr>
            <a:spLocks noGrp="1"/>
          </p:cNvSpPr>
          <p:nvPr>
            <p:ph type="sldNum" sz="quarter" idx="12"/>
          </p:nvPr>
        </p:nvSpPr>
        <p:spPr/>
        <p:txBody>
          <a:bodyPr/>
          <a:lstStyle/>
          <a:p>
            <a:fld id="{BDDFCA60-AB9E-4CEC-84EB-5DC1402E9D37}" type="slidenum">
              <a:rPr lang="es-EC" smtClean="0"/>
              <a:t>‹Nº›</a:t>
            </a:fld>
            <a:endParaRPr lang="es-EC"/>
          </a:p>
        </p:txBody>
      </p:sp>
    </p:spTree>
    <p:extLst>
      <p:ext uri="{BB962C8B-B14F-4D97-AF65-F5344CB8AC3E}">
        <p14:creationId xmlns:p14="http://schemas.microsoft.com/office/powerpoint/2010/main" val="4219121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2B81BBF-9A89-4C0E-4B78-B57E7FBF41FE}"/>
              </a:ext>
            </a:extLst>
          </p:cNvPr>
          <p:cNvSpPr>
            <a:spLocks noGrp="1"/>
          </p:cNvSpPr>
          <p:nvPr>
            <p:ph type="dt" sz="half" idx="10"/>
          </p:nvPr>
        </p:nvSpPr>
        <p:spPr/>
        <p:txBody>
          <a:bodyPr/>
          <a:lstStyle/>
          <a:p>
            <a:fld id="{D32AE495-E4BC-4DD0-B67C-6967A188424F}" type="datetimeFigureOut">
              <a:rPr lang="es-EC" smtClean="0"/>
              <a:t>26/05/2026</a:t>
            </a:fld>
            <a:endParaRPr lang="es-EC"/>
          </a:p>
        </p:txBody>
      </p:sp>
      <p:sp>
        <p:nvSpPr>
          <p:cNvPr id="3" name="Marcador de pie de página 2">
            <a:extLst>
              <a:ext uri="{FF2B5EF4-FFF2-40B4-BE49-F238E27FC236}">
                <a16:creationId xmlns:a16="http://schemas.microsoft.com/office/drawing/2014/main" id="{7B3DD826-9CA6-4554-7C2C-D0FDC84445A1}"/>
              </a:ext>
            </a:extLst>
          </p:cNvPr>
          <p:cNvSpPr>
            <a:spLocks noGrp="1"/>
          </p:cNvSpPr>
          <p:nvPr>
            <p:ph type="ftr" sz="quarter" idx="11"/>
          </p:nvPr>
        </p:nvSpPr>
        <p:spPr/>
        <p:txBody>
          <a:bodyPr/>
          <a:lstStyle/>
          <a:p>
            <a:endParaRPr lang="es-EC"/>
          </a:p>
        </p:txBody>
      </p:sp>
      <p:sp>
        <p:nvSpPr>
          <p:cNvPr id="4" name="Marcador de número de diapositiva 3">
            <a:extLst>
              <a:ext uri="{FF2B5EF4-FFF2-40B4-BE49-F238E27FC236}">
                <a16:creationId xmlns:a16="http://schemas.microsoft.com/office/drawing/2014/main" id="{355793BB-67E3-6909-D429-175BA096EF59}"/>
              </a:ext>
            </a:extLst>
          </p:cNvPr>
          <p:cNvSpPr>
            <a:spLocks noGrp="1"/>
          </p:cNvSpPr>
          <p:nvPr>
            <p:ph type="sldNum" sz="quarter" idx="12"/>
          </p:nvPr>
        </p:nvSpPr>
        <p:spPr/>
        <p:txBody>
          <a:bodyPr/>
          <a:lstStyle/>
          <a:p>
            <a:fld id="{BDDFCA60-AB9E-4CEC-84EB-5DC1402E9D37}" type="slidenum">
              <a:rPr lang="es-EC" smtClean="0"/>
              <a:t>‹Nº›</a:t>
            </a:fld>
            <a:endParaRPr lang="es-EC"/>
          </a:p>
        </p:txBody>
      </p:sp>
    </p:spTree>
    <p:extLst>
      <p:ext uri="{BB962C8B-B14F-4D97-AF65-F5344CB8AC3E}">
        <p14:creationId xmlns:p14="http://schemas.microsoft.com/office/powerpoint/2010/main" val="3061065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C46BD5-7D89-27DE-69C4-EC1BF3F54BB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06ADC543-DFD9-4FBB-8BA6-0604092693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BE887769-5889-44F8-DE8F-42D2F62001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0D2F9D1-A7DA-5965-0855-511549E4660C}"/>
              </a:ext>
            </a:extLst>
          </p:cNvPr>
          <p:cNvSpPr>
            <a:spLocks noGrp="1"/>
          </p:cNvSpPr>
          <p:nvPr>
            <p:ph type="dt" sz="half" idx="10"/>
          </p:nvPr>
        </p:nvSpPr>
        <p:spPr/>
        <p:txBody>
          <a:bodyPr/>
          <a:lstStyle/>
          <a:p>
            <a:fld id="{D32AE495-E4BC-4DD0-B67C-6967A188424F}" type="datetimeFigureOut">
              <a:rPr lang="es-EC" smtClean="0"/>
              <a:t>26/05/2026</a:t>
            </a:fld>
            <a:endParaRPr lang="es-EC"/>
          </a:p>
        </p:txBody>
      </p:sp>
      <p:sp>
        <p:nvSpPr>
          <p:cNvPr id="6" name="Marcador de pie de página 5">
            <a:extLst>
              <a:ext uri="{FF2B5EF4-FFF2-40B4-BE49-F238E27FC236}">
                <a16:creationId xmlns:a16="http://schemas.microsoft.com/office/drawing/2014/main" id="{5D1210EA-C0C0-7A84-99EB-33226497EECD}"/>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47C1D61D-C428-3900-BACE-F8E75CCCACD5}"/>
              </a:ext>
            </a:extLst>
          </p:cNvPr>
          <p:cNvSpPr>
            <a:spLocks noGrp="1"/>
          </p:cNvSpPr>
          <p:nvPr>
            <p:ph type="sldNum" sz="quarter" idx="12"/>
          </p:nvPr>
        </p:nvSpPr>
        <p:spPr/>
        <p:txBody>
          <a:bodyPr/>
          <a:lstStyle/>
          <a:p>
            <a:fld id="{BDDFCA60-AB9E-4CEC-84EB-5DC1402E9D37}" type="slidenum">
              <a:rPr lang="es-EC" smtClean="0"/>
              <a:t>‹Nº›</a:t>
            </a:fld>
            <a:endParaRPr lang="es-EC"/>
          </a:p>
        </p:txBody>
      </p:sp>
    </p:spTree>
    <p:extLst>
      <p:ext uri="{BB962C8B-B14F-4D97-AF65-F5344CB8AC3E}">
        <p14:creationId xmlns:p14="http://schemas.microsoft.com/office/powerpoint/2010/main" val="902288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C730AB-08D7-C0D9-1682-6AE39E65B05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6115AFE4-1C80-C3AB-E707-9F02AEFD0D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a:p>
        </p:txBody>
      </p:sp>
      <p:sp>
        <p:nvSpPr>
          <p:cNvPr id="4" name="Marcador de texto 3">
            <a:extLst>
              <a:ext uri="{FF2B5EF4-FFF2-40B4-BE49-F238E27FC236}">
                <a16:creationId xmlns:a16="http://schemas.microsoft.com/office/drawing/2014/main" id="{358C9B7B-64AA-2336-BFB7-A0BDB5FF68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02D5E6D-8803-490B-483A-3F79B188C6AA}"/>
              </a:ext>
            </a:extLst>
          </p:cNvPr>
          <p:cNvSpPr>
            <a:spLocks noGrp="1"/>
          </p:cNvSpPr>
          <p:nvPr>
            <p:ph type="dt" sz="half" idx="10"/>
          </p:nvPr>
        </p:nvSpPr>
        <p:spPr/>
        <p:txBody>
          <a:bodyPr/>
          <a:lstStyle/>
          <a:p>
            <a:fld id="{D32AE495-E4BC-4DD0-B67C-6967A188424F}" type="datetimeFigureOut">
              <a:rPr lang="es-EC" smtClean="0"/>
              <a:t>26/05/2026</a:t>
            </a:fld>
            <a:endParaRPr lang="es-EC"/>
          </a:p>
        </p:txBody>
      </p:sp>
      <p:sp>
        <p:nvSpPr>
          <p:cNvPr id="6" name="Marcador de pie de página 5">
            <a:extLst>
              <a:ext uri="{FF2B5EF4-FFF2-40B4-BE49-F238E27FC236}">
                <a16:creationId xmlns:a16="http://schemas.microsoft.com/office/drawing/2014/main" id="{4545EE27-D261-6DDA-B2EA-E95D94CCE188}"/>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67B371CB-BA87-7545-9267-2689143DBA58}"/>
              </a:ext>
            </a:extLst>
          </p:cNvPr>
          <p:cNvSpPr>
            <a:spLocks noGrp="1"/>
          </p:cNvSpPr>
          <p:nvPr>
            <p:ph type="sldNum" sz="quarter" idx="12"/>
          </p:nvPr>
        </p:nvSpPr>
        <p:spPr/>
        <p:txBody>
          <a:bodyPr/>
          <a:lstStyle/>
          <a:p>
            <a:fld id="{BDDFCA60-AB9E-4CEC-84EB-5DC1402E9D37}" type="slidenum">
              <a:rPr lang="es-EC" smtClean="0"/>
              <a:t>‹Nº›</a:t>
            </a:fld>
            <a:endParaRPr lang="es-EC"/>
          </a:p>
        </p:txBody>
      </p:sp>
    </p:spTree>
    <p:extLst>
      <p:ext uri="{BB962C8B-B14F-4D97-AF65-F5344CB8AC3E}">
        <p14:creationId xmlns:p14="http://schemas.microsoft.com/office/powerpoint/2010/main" val="2994285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F1403F-2844-8FA0-BC61-6A5D7420328A}"/>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7CF2656A-BA24-191F-EDD1-8DBB47784F5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E8DBF2E8-68C3-CB5B-2905-F897DB220875}"/>
              </a:ext>
            </a:extLst>
          </p:cNvPr>
          <p:cNvSpPr>
            <a:spLocks noGrp="1"/>
          </p:cNvSpPr>
          <p:nvPr>
            <p:ph type="dt" sz="half" idx="10"/>
          </p:nvPr>
        </p:nvSpPr>
        <p:spPr/>
        <p:txBody>
          <a:bodyPr/>
          <a:lstStyle/>
          <a:p>
            <a:fld id="{D32AE495-E4BC-4DD0-B67C-6967A188424F}" type="datetimeFigureOut">
              <a:rPr lang="es-EC" smtClean="0"/>
              <a:t>26/05/2026</a:t>
            </a:fld>
            <a:endParaRPr lang="es-EC"/>
          </a:p>
        </p:txBody>
      </p:sp>
      <p:sp>
        <p:nvSpPr>
          <p:cNvPr id="5" name="Marcador de pie de página 4">
            <a:extLst>
              <a:ext uri="{FF2B5EF4-FFF2-40B4-BE49-F238E27FC236}">
                <a16:creationId xmlns:a16="http://schemas.microsoft.com/office/drawing/2014/main" id="{EF9BEA90-4766-7B1F-FCAA-645AB496802A}"/>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E80CDFAC-10CD-B115-7F7B-73561F09FA8F}"/>
              </a:ext>
            </a:extLst>
          </p:cNvPr>
          <p:cNvSpPr>
            <a:spLocks noGrp="1"/>
          </p:cNvSpPr>
          <p:nvPr>
            <p:ph type="sldNum" sz="quarter" idx="12"/>
          </p:nvPr>
        </p:nvSpPr>
        <p:spPr/>
        <p:txBody>
          <a:bodyPr/>
          <a:lstStyle/>
          <a:p>
            <a:fld id="{BDDFCA60-AB9E-4CEC-84EB-5DC1402E9D37}" type="slidenum">
              <a:rPr lang="es-EC" smtClean="0"/>
              <a:t>‹Nº›</a:t>
            </a:fld>
            <a:endParaRPr lang="es-EC"/>
          </a:p>
        </p:txBody>
      </p:sp>
    </p:spTree>
    <p:extLst>
      <p:ext uri="{BB962C8B-B14F-4D97-AF65-F5344CB8AC3E}">
        <p14:creationId xmlns:p14="http://schemas.microsoft.com/office/powerpoint/2010/main" val="3793347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5151DFD-DE1D-E570-94B9-B655AA65896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6C9E851B-DF91-6B97-6A0F-21FABCF3DFBC}"/>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93194E29-EA07-BEDA-3384-95900C6633E1}"/>
              </a:ext>
            </a:extLst>
          </p:cNvPr>
          <p:cNvSpPr>
            <a:spLocks noGrp="1"/>
          </p:cNvSpPr>
          <p:nvPr>
            <p:ph type="dt" sz="half" idx="10"/>
          </p:nvPr>
        </p:nvSpPr>
        <p:spPr/>
        <p:txBody>
          <a:bodyPr/>
          <a:lstStyle/>
          <a:p>
            <a:fld id="{D32AE495-E4BC-4DD0-B67C-6967A188424F}" type="datetimeFigureOut">
              <a:rPr lang="es-EC" smtClean="0"/>
              <a:t>26/05/2026</a:t>
            </a:fld>
            <a:endParaRPr lang="es-EC"/>
          </a:p>
        </p:txBody>
      </p:sp>
      <p:sp>
        <p:nvSpPr>
          <p:cNvPr id="5" name="Marcador de pie de página 4">
            <a:extLst>
              <a:ext uri="{FF2B5EF4-FFF2-40B4-BE49-F238E27FC236}">
                <a16:creationId xmlns:a16="http://schemas.microsoft.com/office/drawing/2014/main" id="{A98E5FDF-5523-B12B-515A-35A58B02DBB2}"/>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0BF489E3-CCB8-0585-349E-1CCD768A899C}"/>
              </a:ext>
            </a:extLst>
          </p:cNvPr>
          <p:cNvSpPr>
            <a:spLocks noGrp="1"/>
          </p:cNvSpPr>
          <p:nvPr>
            <p:ph type="sldNum" sz="quarter" idx="12"/>
          </p:nvPr>
        </p:nvSpPr>
        <p:spPr/>
        <p:txBody>
          <a:bodyPr/>
          <a:lstStyle/>
          <a:p>
            <a:fld id="{BDDFCA60-AB9E-4CEC-84EB-5DC1402E9D37}" type="slidenum">
              <a:rPr lang="es-EC" smtClean="0"/>
              <a:t>‹Nº›</a:t>
            </a:fld>
            <a:endParaRPr lang="es-EC"/>
          </a:p>
        </p:txBody>
      </p:sp>
    </p:spTree>
    <p:extLst>
      <p:ext uri="{BB962C8B-B14F-4D97-AF65-F5344CB8AC3E}">
        <p14:creationId xmlns:p14="http://schemas.microsoft.com/office/powerpoint/2010/main" val="2673334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538E85B-AD1E-9CCC-F9EC-580CC7290F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FF4CEA4B-D8EF-5711-8EBA-85F6F3E098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121B8B9B-9671-488B-15D7-D2DAADFD9F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32AE495-E4BC-4DD0-B67C-6967A188424F}" type="datetimeFigureOut">
              <a:rPr lang="es-EC" smtClean="0"/>
              <a:t>26/05/2026</a:t>
            </a:fld>
            <a:endParaRPr lang="es-EC"/>
          </a:p>
        </p:txBody>
      </p:sp>
      <p:sp>
        <p:nvSpPr>
          <p:cNvPr id="5" name="Marcador de pie de página 4">
            <a:extLst>
              <a:ext uri="{FF2B5EF4-FFF2-40B4-BE49-F238E27FC236}">
                <a16:creationId xmlns:a16="http://schemas.microsoft.com/office/drawing/2014/main" id="{DFFE3330-E7A3-B4BD-2135-D1AB670BB2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C"/>
          </a:p>
        </p:txBody>
      </p:sp>
      <p:sp>
        <p:nvSpPr>
          <p:cNvPr id="6" name="Marcador de número de diapositiva 5">
            <a:extLst>
              <a:ext uri="{FF2B5EF4-FFF2-40B4-BE49-F238E27FC236}">
                <a16:creationId xmlns:a16="http://schemas.microsoft.com/office/drawing/2014/main" id="{C02ADE81-6B17-F0B3-39B2-C47951DD5A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DDFCA60-AB9E-4CEC-84EB-5DC1402E9D37}" type="slidenum">
              <a:rPr lang="es-EC" smtClean="0"/>
              <a:t>‹Nº›</a:t>
            </a:fld>
            <a:endParaRPr lang="es-EC"/>
          </a:p>
        </p:txBody>
      </p:sp>
    </p:spTree>
    <p:extLst>
      <p:ext uri="{BB962C8B-B14F-4D97-AF65-F5344CB8AC3E}">
        <p14:creationId xmlns:p14="http://schemas.microsoft.com/office/powerpoint/2010/main" val="39526266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3D6C1A-5C92-DD54-53D9-8BF083E0E469}"/>
              </a:ext>
            </a:extLst>
          </p:cNvPr>
          <p:cNvSpPr>
            <a:spLocks noGrp="1"/>
          </p:cNvSpPr>
          <p:nvPr>
            <p:ph type="ctrTitle"/>
          </p:nvPr>
        </p:nvSpPr>
        <p:spPr>
          <a:xfrm>
            <a:off x="0" y="204716"/>
            <a:ext cx="12192000" cy="2415653"/>
          </a:xfrm>
          <a:solidFill>
            <a:schemeClr val="accent2"/>
          </a:solidFill>
        </p:spPr>
        <p:txBody>
          <a:bodyPr>
            <a:normAutofit/>
          </a:bodyPr>
          <a:lstStyle/>
          <a:p>
            <a:pPr>
              <a:lnSpc>
                <a:spcPct val="115000"/>
              </a:lnSpc>
              <a:spcAft>
                <a:spcPts val="800"/>
              </a:spcAft>
            </a:pPr>
            <a:r>
              <a:rPr lang="es-EC" sz="2400" b="1" kern="100" dirty="0">
                <a:effectLst/>
                <a:latin typeface="Calibri" panose="020F0502020204030204" pitchFamily="34" charset="0"/>
                <a:ea typeface="Malgun Gothic" panose="020B0503020000020004" pitchFamily="34" charset="-127"/>
                <a:cs typeface="Times New Roman" panose="02020603050405020304" pitchFamily="18" charset="0"/>
              </a:rPr>
              <a:t>INFORME DE RENDICIÓN DE CUENTAS 2025</a:t>
            </a:r>
            <a:br>
              <a:rPr lang="es-EC" sz="2400" kern="100" dirty="0">
                <a:effectLst/>
                <a:latin typeface="Calibri" panose="020F0502020204030204" pitchFamily="34" charset="0"/>
                <a:ea typeface="Malgun Gothic" panose="020B0503020000020004" pitchFamily="34" charset="-127"/>
                <a:cs typeface="Times New Roman" panose="02020603050405020304" pitchFamily="18" charset="0"/>
              </a:rPr>
            </a:br>
            <a:r>
              <a:rPr lang="es-EC" sz="2400" b="1" kern="100" dirty="0">
                <a:effectLst/>
                <a:latin typeface="Calibri" panose="020F0502020204030204" pitchFamily="34" charset="0"/>
                <a:ea typeface="Malgun Gothic" panose="020B0503020000020004" pitchFamily="34" charset="-127"/>
                <a:cs typeface="Times New Roman" panose="02020603050405020304" pitchFamily="18" charset="0"/>
              </a:rPr>
              <a:t>GAD PARROQUIAL RURAL SAN PABLO DE PUEBLO NUEVO</a:t>
            </a:r>
            <a:br>
              <a:rPr lang="es-EC" sz="2400" kern="100" dirty="0">
                <a:effectLst/>
                <a:latin typeface="Calibri" panose="020F0502020204030204" pitchFamily="34" charset="0"/>
                <a:ea typeface="Malgun Gothic" panose="020B0503020000020004" pitchFamily="34" charset="-127"/>
                <a:cs typeface="Times New Roman" panose="02020603050405020304" pitchFamily="18" charset="0"/>
              </a:rPr>
            </a:br>
            <a:r>
              <a:rPr lang="es-EC" sz="2400" b="1" kern="100" dirty="0">
                <a:effectLst/>
                <a:latin typeface="Calibri" panose="020F0502020204030204" pitchFamily="34" charset="0"/>
                <a:ea typeface="Malgun Gothic" panose="020B0503020000020004" pitchFamily="34" charset="-127"/>
                <a:cs typeface="Times New Roman" panose="02020603050405020304" pitchFamily="18" charset="0"/>
              </a:rPr>
              <a:t>REPORTE ESPECIALIZADO: COMISIÓN DE PRESUPUESTO y PLANIFICACIÓN</a:t>
            </a:r>
            <a:br>
              <a:rPr lang="es-EC" sz="1800" kern="100" dirty="0">
                <a:effectLst/>
                <a:latin typeface="Calibri" panose="020F0502020204030204" pitchFamily="34" charset="0"/>
                <a:ea typeface="Malgun Gothic" panose="020B0503020000020004" pitchFamily="34" charset="-127"/>
                <a:cs typeface="Times New Roman" panose="02020603050405020304" pitchFamily="18" charset="0"/>
              </a:rPr>
            </a:br>
            <a:endParaRPr lang="es-EC" dirty="0"/>
          </a:p>
        </p:txBody>
      </p:sp>
      <p:sp>
        <p:nvSpPr>
          <p:cNvPr id="3" name="Subtítulo 2">
            <a:extLst>
              <a:ext uri="{FF2B5EF4-FFF2-40B4-BE49-F238E27FC236}">
                <a16:creationId xmlns:a16="http://schemas.microsoft.com/office/drawing/2014/main" id="{76374167-B00B-197D-38A0-877C72424518}"/>
              </a:ext>
            </a:extLst>
          </p:cNvPr>
          <p:cNvSpPr>
            <a:spLocks noGrp="1"/>
          </p:cNvSpPr>
          <p:nvPr>
            <p:ph type="subTitle" idx="1"/>
          </p:nvPr>
        </p:nvSpPr>
        <p:spPr>
          <a:xfrm>
            <a:off x="0" y="2620368"/>
            <a:ext cx="12192000" cy="3424831"/>
          </a:xfrm>
          <a:solidFill>
            <a:schemeClr val="accent1">
              <a:lumMod val="40000"/>
              <a:lumOff val="60000"/>
            </a:schemeClr>
          </a:solidFill>
        </p:spPr>
        <p:txBody>
          <a:bodyPr>
            <a:normAutofit fontScale="85000" lnSpcReduction="10000"/>
          </a:bodyPr>
          <a:lstStyle/>
          <a:p>
            <a:pPr algn="just">
              <a:lnSpc>
                <a:spcPct val="115000"/>
              </a:lnSpc>
              <a:spcAft>
                <a:spcPts val="800"/>
              </a:spcAft>
            </a:pPr>
            <a:r>
              <a:rPr lang="es-EC" b="1" kern="100" dirty="0">
                <a:effectLst/>
                <a:latin typeface="Calibri" panose="020F0502020204030204" pitchFamily="34" charset="0"/>
                <a:ea typeface="Malgun Gothic" panose="020B0503020000020004" pitchFamily="34" charset="-127"/>
                <a:cs typeface="Times New Roman" panose="02020603050405020304" pitchFamily="18" charset="0"/>
              </a:rPr>
              <a:t>Estimados ciudadanos de la parroquia San Pablo de Pueblo Nuevo, Cantón Santa Ana, Provincia de Manabí:</a:t>
            </a:r>
            <a:endParaRPr lang="es-EC" kern="100" dirty="0">
              <a:effectLst/>
              <a:latin typeface="Calibri" panose="020F0502020204030204" pitchFamily="34" charset="0"/>
              <a:ea typeface="Malgun Gothic" panose="020B0503020000020004" pitchFamily="34" charset="-127"/>
              <a:cs typeface="Times New Roman" panose="02020603050405020304" pitchFamily="18" charset="0"/>
            </a:endParaRPr>
          </a:p>
          <a:p>
            <a:pPr algn="just">
              <a:lnSpc>
                <a:spcPct val="115000"/>
              </a:lnSpc>
              <a:spcAft>
                <a:spcPts val="800"/>
              </a:spcAft>
            </a:pPr>
            <a:r>
              <a:rPr lang="es-EC" kern="100" dirty="0">
                <a:effectLst/>
                <a:latin typeface="Calibri" panose="020F0502020204030204" pitchFamily="34" charset="0"/>
                <a:ea typeface="Malgun Gothic" panose="020B0503020000020004" pitchFamily="34" charset="-127"/>
                <a:cs typeface="Times New Roman" panose="02020603050405020304" pitchFamily="18" charset="0"/>
              </a:rPr>
              <a:t>En estricto cumplimiento de lo establecido en la Constitución de la República del Ecuador, el Código Orgánico de Organización Territorial, Autonomía y Descentralización (COOTAD), y el Código Orgánico de Planificación y Finanzas Públicas, presento ante ustedes mi informe de gestión del </a:t>
            </a:r>
            <a:r>
              <a:rPr lang="es-EC" b="1" kern="100" dirty="0">
                <a:effectLst/>
                <a:latin typeface="Calibri" panose="020F0502020204030204" pitchFamily="34" charset="0"/>
                <a:ea typeface="Malgun Gothic" panose="020B0503020000020004" pitchFamily="34" charset="-127"/>
                <a:cs typeface="Times New Roman" panose="02020603050405020304" pitchFamily="18" charset="0"/>
              </a:rPr>
              <a:t>ejercicio fiscal 2025</a:t>
            </a:r>
            <a:r>
              <a:rPr lang="es-EC" kern="100" dirty="0">
                <a:effectLst/>
                <a:latin typeface="Calibri" panose="020F0502020204030204" pitchFamily="34" charset="0"/>
                <a:ea typeface="Malgun Gothic" panose="020B0503020000020004" pitchFamily="34" charset="-127"/>
                <a:cs typeface="Times New Roman" panose="02020603050405020304" pitchFamily="18" charset="0"/>
              </a:rPr>
              <a:t>, enfocado en las altas responsabilidades asumidas dentro de la </a:t>
            </a:r>
            <a:r>
              <a:rPr lang="es-EC" b="1" kern="100" dirty="0">
                <a:effectLst/>
                <a:latin typeface="Calibri" panose="020F0502020204030204" pitchFamily="34" charset="0"/>
                <a:ea typeface="Malgun Gothic" panose="020B0503020000020004" pitchFamily="34" charset="-127"/>
                <a:cs typeface="Times New Roman" panose="02020603050405020304" pitchFamily="18" charset="0"/>
              </a:rPr>
              <a:t>Comisión de Presupuesto</a:t>
            </a:r>
            <a:r>
              <a:rPr lang="es-EC" kern="100" dirty="0">
                <a:effectLst/>
                <a:latin typeface="Calibri" panose="020F0502020204030204" pitchFamily="34" charset="0"/>
                <a:ea typeface="Malgun Gothic" panose="020B0503020000020004" pitchFamily="34" charset="-127"/>
                <a:cs typeface="Times New Roman" panose="02020603050405020304" pitchFamily="18" charset="0"/>
              </a:rPr>
              <a:t> del Gobierno Parroquial.</a:t>
            </a:r>
          </a:p>
          <a:p>
            <a:pPr algn="just">
              <a:lnSpc>
                <a:spcPct val="115000"/>
              </a:lnSpc>
              <a:spcAft>
                <a:spcPts val="800"/>
              </a:spcAft>
            </a:pPr>
            <a:r>
              <a:rPr lang="es-EC" kern="100" dirty="0">
                <a:effectLst/>
                <a:latin typeface="Calibri" panose="020F0502020204030204" pitchFamily="34" charset="0"/>
                <a:ea typeface="Malgun Gothic" panose="020B0503020000020004" pitchFamily="34" charset="-127"/>
                <a:cs typeface="Times New Roman" panose="02020603050405020304" pitchFamily="18" charset="0"/>
              </a:rPr>
              <a:t>Nuestra prioridad absoluta ha sido garantizar que cada dólar del presupuesto parroquial sea asignado con equidad, eficiencia y absoluta transparencia, priorizando las necesidades históricas de nuestras comunidades rurales.</a:t>
            </a:r>
          </a:p>
          <a:p>
            <a:endParaRPr lang="es-EC" dirty="0"/>
          </a:p>
        </p:txBody>
      </p:sp>
    </p:spTree>
    <p:extLst>
      <p:ext uri="{BB962C8B-B14F-4D97-AF65-F5344CB8AC3E}">
        <p14:creationId xmlns:p14="http://schemas.microsoft.com/office/powerpoint/2010/main" val="1889826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BC1535-AEF4-0BDC-F373-32B10275216A}"/>
              </a:ext>
            </a:extLst>
          </p:cNvPr>
          <p:cNvSpPr>
            <a:spLocks noGrp="1"/>
          </p:cNvSpPr>
          <p:nvPr>
            <p:ph type="ctrTitle"/>
          </p:nvPr>
        </p:nvSpPr>
        <p:spPr>
          <a:xfrm>
            <a:off x="0" y="279399"/>
            <a:ext cx="12192000" cy="2311401"/>
          </a:xfrm>
          <a:solidFill>
            <a:srgbClr val="00B0F0"/>
          </a:solidFill>
        </p:spPr>
        <p:txBody>
          <a:bodyPr>
            <a:normAutofit/>
          </a:bodyPr>
          <a:lstStyle/>
          <a:p>
            <a:pPr>
              <a:lnSpc>
                <a:spcPct val="115000"/>
              </a:lnSpc>
              <a:spcAft>
                <a:spcPts val="800"/>
              </a:spcAft>
            </a:pPr>
            <a:r>
              <a:rPr lang="es-EC" sz="2400" b="1" kern="100" dirty="0">
                <a:effectLst/>
                <a:latin typeface="Calibri" panose="020F0502020204030204" pitchFamily="34" charset="0"/>
                <a:ea typeface="Malgun Gothic" panose="020B0503020000020004" pitchFamily="34" charset="-127"/>
                <a:cs typeface="Times New Roman" panose="02020603050405020304" pitchFamily="18" charset="0"/>
              </a:rPr>
              <a:t>1. Gestión Presupuestaria, Transparencia y Organismos de Control</a:t>
            </a:r>
            <a:br>
              <a:rPr lang="es-EC" sz="2400" kern="100" dirty="0">
                <a:effectLst/>
                <a:latin typeface="Calibri" panose="020F0502020204030204" pitchFamily="34" charset="0"/>
                <a:ea typeface="Malgun Gothic" panose="020B0503020000020004" pitchFamily="34" charset="-127"/>
                <a:cs typeface="Times New Roman" panose="02020603050405020304" pitchFamily="18" charset="0"/>
              </a:rPr>
            </a:br>
            <a:r>
              <a:rPr lang="es-EC" sz="2400" kern="100" dirty="0">
                <a:effectLst/>
                <a:latin typeface="Calibri" panose="020F0502020204030204" pitchFamily="34" charset="0"/>
                <a:ea typeface="Malgun Gothic" panose="020B0503020000020004" pitchFamily="34" charset="-127"/>
                <a:cs typeface="Times New Roman" panose="02020603050405020304" pitchFamily="18" charset="0"/>
              </a:rPr>
              <a:t>El trabajo de la Comisión de Presupuesto se rige bajo la estricta vigilancia de las entidades rectoras del Estado. En este sentido, la planificación, formulación, ejecución y evaluación de nuestro presupuesto 2025 se ha sustentado y reportado bajo los parámetros exigidos por:</a:t>
            </a:r>
            <a:br>
              <a:rPr lang="es-EC" sz="2400" kern="100" dirty="0">
                <a:effectLst/>
                <a:latin typeface="Calibri" panose="020F0502020204030204" pitchFamily="34" charset="0"/>
                <a:ea typeface="Malgun Gothic" panose="020B0503020000020004" pitchFamily="34" charset="-127"/>
                <a:cs typeface="Times New Roman" panose="02020603050405020304" pitchFamily="18" charset="0"/>
              </a:rPr>
            </a:br>
            <a:endParaRPr lang="es-EC" sz="2400" dirty="0"/>
          </a:p>
        </p:txBody>
      </p:sp>
      <p:sp>
        <p:nvSpPr>
          <p:cNvPr id="3" name="Subtítulo 2">
            <a:extLst>
              <a:ext uri="{FF2B5EF4-FFF2-40B4-BE49-F238E27FC236}">
                <a16:creationId xmlns:a16="http://schemas.microsoft.com/office/drawing/2014/main" id="{256E6155-0067-18E7-88D6-0C0597BC7E22}"/>
              </a:ext>
            </a:extLst>
          </p:cNvPr>
          <p:cNvSpPr>
            <a:spLocks noGrp="1"/>
          </p:cNvSpPr>
          <p:nvPr>
            <p:ph type="subTitle" idx="1"/>
          </p:nvPr>
        </p:nvSpPr>
        <p:spPr>
          <a:xfrm>
            <a:off x="0" y="2590800"/>
            <a:ext cx="12192000" cy="3708400"/>
          </a:xfrm>
          <a:solidFill>
            <a:schemeClr val="tx2">
              <a:lumMod val="10000"/>
              <a:lumOff val="90000"/>
            </a:schemeClr>
          </a:solidFill>
        </p:spPr>
        <p:txBody>
          <a:bodyPr>
            <a:normAutofit lnSpcReduction="10000"/>
          </a:bodyPr>
          <a:lstStyle/>
          <a:p>
            <a:pPr marL="342900" lvl="0" indent="-342900" algn="just">
              <a:lnSpc>
                <a:spcPct val="115000"/>
              </a:lnSpc>
              <a:spcAft>
                <a:spcPts val="800"/>
              </a:spcAft>
              <a:buSzPts val="1000"/>
              <a:buFont typeface="Symbol" panose="05050102010706020507" pitchFamily="18" charset="2"/>
              <a:buChar char=""/>
              <a:tabLst>
                <a:tab pos="457200" algn="l"/>
              </a:tabLst>
            </a:pPr>
            <a:r>
              <a:rPr lang="es-EC" sz="2000" b="1" kern="100" dirty="0">
                <a:effectLst/>
                <a:latin typeface="Calibri" panose="020F0502020204030204" pitchFamily="34" charset="0"/>
                <a:ea typeface="Malgun Gothic" panose="020B0503020000020004" pitchFamily="34" charset="-127"/>
                <a:cs typeface="Times New Roman" panose="02020603050405020304" pitchFamily="18" charset="0"/>
              </a:rPr>
              <a:t>Ministerio de Economía y Finanzas (MEF):</a:t>
            </a:r>
            <a:r>
              <a:rPr lang="es-EC" sz="2000" kern="100" dirty="0">
                <a:effectLst/>
                <a:latin typeface="Calibri" panose="020F0502020204030204" pitchFamily="34" charset="0"/>
                <a:ea typeface="Malgun Gothic" panose="020B0503020000020004" pitchFamily="34" charset="-127"/>
                <a:cs typeface="Times New Roman" panose="02020603050405020304" pitchFamily="18" charset="0"/>
              </a:rPr>
              <a:t> Asegurando la correcta aplicación de las directrices presupuestarias, la consistencia de los clasificadores de ingresos y gastos, y el reporte oportuno a través de las plataformas oficiales (e-SIGEF / SPI) para garantizar las transferencias de las alícuotas del Modelo de Equidad Territorial.</a:t>
            </a:r>
          </a:p>
          <a:p>
            <a:pPr marL="342900" lvl="0" indent="-342900" algn="just">
              <a:lnSpc>
                <a:spcPct val="115000"/>
              </a:lnSpc>
              <a:spcAft>
                <a:spcPts val="800"/>
              </a:spcAft>
              <a:buSzPts val="1000"/>
              <a:buFont typeface="Symbol" panose="05050102010706020507" pitchFamily="18" charset="2"/>
              <a:buChar char=""/>
              <a:tabLst>
                <a:tab pos="457200" algn="l"/>
              </a:tabLst>
            </a:pPr>
            <a:r>
              <a:rPr lang="es-EC" sz="2000" b="1" kern="100" dirty="0">
                <a:effectLst/>
                <a:latin typeface="Calibri" panose="020F0502020204030204" pitchFamily="34" charset="0"/>
                <a:ea typeface="Malgun Gothic" panose="020B0503020000020004" pitchFamily="34" charset="-127"/>
                <a:cs typeface="Times New Roman" panose="02020603050405020304" pitchFamily="18" charset="0"/>
              </a:rPr>
              <a:t>Secretaría Nacional de Planificación (SENPLADES / SNP):</a:t>
            </a:r>
            <a:r>
              <a:rPr lang="es-EC" sz="2000" kern="100" dirty="0">
                <a:effectLst/>
                <a:latin typeface="Calibri" panose="020F0502020204030204" pitchFamily="34" charset="0"/>
                <a:ea typeface="Malgun Gothic" panose="020B0503020000020004" pitchFamily="34" charset="-127"/>
                <a:cs typeface="Times New Roman" panose="02020603050405020304" pitchFamily="18" charset="0"/>
              </a:rPr>
              <a:t> Validando la perfecta alineación del Plan Operativo Anual (POA) y el Presupuesto Institucional con los objetivos estratégicos de nuestro Plan de Desarrollo y Ordenamiento Territorial (PDOT) Parroquial.</a:t>
            </a:r>
          </a:p>
          <a:p>
            <a:pPr marL="342900" lvl="0" indent="-342900" algn="just">
              <a:lnSpc>
                <a:spcPct val="115000"/>
              </a:lnSpc>
              <a:spcAft>
                <a:spcPts val="800"/>
              </a:spcAft>
              <a:buSzPts val="1000"/>
              <a:buFont typeface="Symbol" panose="05050102010706020507" pitchFamily="18" charset="2"/>
              <a:buChar char=""/>
              <a:tabLst>
                <a:tab pos="457200" algn="l"/>
              </a:tabLst>
            </a:pPr>
            <a:r>
              <a:rPr lang="es-EC" sz="2000" b="1" kern="100" dirty="0">
                <a:effectLst/>
                <a:latin typeface="Calibri" panose="020F0502020204030204" pitchFamily="34" charset="0"/>
                <a:ea typeface="Malgun Gothic" panose="020B0503020000020004" pitchFamily="34" charset="-127"/>
                <a:cs typeface="Times New Roman" panose="02020603050405020304" pitchFamily="18" charset="0"/>
              </a:rPr>
              <a:t>Demás Organismos de Control:</a:t>
            </a:r>
            <a:r>
              <a:rPr lang="es-EC" sz="2000" kern="100" dirty="0">
                <a:effectLst/>
                <a:latin typeface="Calibri" panose="020F0502020204030204" pitchFamily="34" charset="0"/>
                <a:ea typeface="Malgun Gothic" panose="020B0503020000020004" pitchFamily="34" charset="-127"/>
                <a:cs typeface="Times New Roman" panose="02020603050405020304" pitchFamily="18" charset="0"/>
              </a:rPr>
              <a:t> Remisión de la información financiera a la Contraloría General del Estado (CGE) y al Consejo de Participación Ciudadana y Control Social (CPCCS) para los procesos de auditoría social y gubernamental.</a:t>
            </a:r>
          </a:p>
          <a:p>
            <a:endParaRPr lang="es-EC" dirty="0"/>
          </a:p>
        </p:txBody>
      </p:sp>
    </p:spTree>
    <p:extLst>
      <p:ext uri="{BB962C8B-B14F-4D97-AF65-F5344CB8AC3E}">
        <p14:creationId xmlns:p14="http://schemas.microsoft.com/office/powerpoint/2010/main" val="4490264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32507C-04A5-9833-1EBD-4E80142EF3B5}"/>
              </a:ext>
            </a:extLst>
          </p:cNvPr>
          <p:cNvSpPr>
            <a:spLocks noGrp="1"/>
          </p:cNvSpPr>
          <p:nvPr>
            <p:ph type="ctrTitle"/>
          </p:nvPr>
        </p:nvSpPr>
        <p:spPr>
          <a:xfrm>
            <a:off x="0" y="1"/>
            <a:ext cx="12192000" cy="2311400"/>
          </a:xfrm>
          <a:solidFill>
            <a:srgbClr val="FFC000"/>
          </a:solidFill>
        </p:spPr>
        <p:txBody>
          <a:bodyPr>
            <a:noAutofit/>
          </a:bodyPr>
          <a:lstStyle/>
          <a:p>
            <a:pPr>
              <a:lnSpc>
                <a:spcPct val="115000"/>
              </a:lnSpc>
              <a:spcAft>
                <a:spcPts val="800"/>
              </a:spcAft>
            </a:pPr>
            <a:r>
              <a:rPr lang="es-EC" sz="2400" b="1" kern="100" dirty="0">
                <a:effectLst/>
                <a:latin typeface="Calibri" panose="020F0502020204030204" pitchFamily="34" charset="0"/>
                <a:ea typeface="Malgun Gothic" panose="020B0503020000020004" pitchFamily="34" charset="-127"/>
                <a:cs typeface="Times New Roman" panose="02020603050405020304" pitchFamily="18" charset="0"/>
              </a:rPr>
              <a:t>Hitos de la Gestión Financiera 2025:</a:t>
            </a:r>
            <a:br>
              <a:rPr lang="es-EC" sz="2400" kern="100" dirty="0">
                <a:effectLst/>
                <a:latin typeface="Calibri" panose="020F0502020204030204" pitchFamily="34" charset="0"/>
                <a:ea typeface="Malgun Gothic" panose="020B0503020000020004" pitchFamily="34" charset="-127"/>
                <a:cs typeface="Times New Roman" panose="02020603050405020304" pitchFamily="18" charset="0"/>
              </a:rPr>
            </a:br>
            <a:r>
              <a:rPr lang="es-EC" sz="2400" b="1" kern="100" dirty="0">
                <a:effectLst/>
                <a:latin typeface="Calibri" panose="020F0502020204030204" pitchFamily="34" charset="0"/>
                <a:ea typeface="Malgun Gothic" panose="020B0503020000020004" pitchFamily="34" charset="-127"/>
                <a:cs typeface="Times New Roman" panose="02020603050405020304" pitchFamily="18" charset="0"/>
              </a:rPr>
              <a:t>Formulación Participativa:</a:t>
            </a:r>
            <a:r>
              <a:rPr lang="es-EC" sz="2400" kern="100" dirty="0">
                <a:effectLst/>
                <a:latin typeface="Calibri" panose="020F0502020204030204" pitchFamily="34" charset="0"/>
                <a:ea typeface="Malgun Gothic" panose="020B0503020000020004" pitchFamily="34" charset="-127"/>
                <a:cs typeface="Times New Roman" panose="02020603050405020304" pitchFamily="18" charset="0"/>
              </a:rPr>
              <a:t> Coordinación técnica para la elaboración del presupuesto, garantizando el cumplimiento del porcentaje legal destinado a los grupos de atención prioritaria y la participación ciudadana mediante la Asamblea Local de Planificación.</a:t>
            </a:r>
            <a:br>
              <a:rPr lang="es-EC" sz="2400" kern="100" dirty="0">
                <a:effectLst/>
                <a:latin typeface="Calibri" panose="020F0502020204030204" pitchFamily="34" charset="0"/>
                <a:ea typeface="Malgun Gothic" panose="020B0503020000020004" pitchFamily="34" charset="-127"/>
                <a:cs typeface="Times New Roman" panose="02020603050405020304" pitchFamily="18" charset="0"/>
              </a:rPr>
            </a:br>
            <a:endParaRPr lang="es-EC" sz="2400" dirty="0"/>
          </a:p>
        </p:txBody>
      </p:sp>
      <p:sp>
        <p:nvSpPr>
          <p:cNvPr id="3" name="Subtítulo 2">
            <a:extLst>
              <a:ext uri="{FF2B5EF4-FFF2-40B4-BE49-F238E27FC236}">
                <a16:creationId xmlns:a16="http://schemas.microsoft.com/office/drawing/2014/main" id="{42E71C5C-B784-4965-44DA-2C7811A4C09B}"/>
              </a:ext>
            </a:extLst>
          </p:cNvPr>
          <p:cNvSpPr>
            <a:spLocks noGrp="1"/>
          </p:cNvSpPr>
          <p:nvPr>
            <p:ph type="subTitle" idx="1"/>
          </p:nvPr>
        </p:nvSpPr>
        <p:spPr>
          <a:xfrm>
            <a:off x="0" y="2717800"/>
            <a:ext cx="12192000" cy="2946400"/>
          </a:xfrm>
          <a:solidFill>
            <a:schemeClr val="accent2">
              <a:lumMod val="60000"/>
              <a:lumOff val="40000"/>
            </a:schemeClr>
          </a:solidFill>
        </p:spPr>
        <p:txBody>
          <a:bodyPr>
            <a:normAutofit/>
          </a:bodyPr>
          <a:lstStyle/>
          <a:p>
            <a:pPr marL="342900" lvl="0" indent="-342900" algn="just">
              <a:lnSpc>
                <a:spcPct val="115000"/>
              </a:lnSpc>
              <a:spcAft>
                <a:spcPts val="800"/>
              </a:spcAft>
              <a:buFont typeface="+mj-lt"/>
              <a:buAutoNum type="arabicPeriod"/>
              <a:tabLst>
                <a:tab pos="457200" algn="l"/>
              </a:tabLst>
            </a:pPr>
            <a:r>
              <a:rPr lang="es-EC" b="1" kern="100" dirty="0">
                <a:effectLst/>
                <a:latin typeface="Calibri" panose="020F0502020204030204" pitchFamily="34" charset="0"/>
                <a:ea typeface="Malgun Gothic" panose="020B0503020000020004" pitchFamily="34" charset="-127"/>
                <a:cs typeface="Times New Roman" panose="02020603050405020304" pitchFamily="18" charset="0"/>
              </a:rPr>
              <a:t>Sostenibilidad y Equilibrio:</a:t>
            </a:r>
            <a:r>
              <a:rPr lang="es-EC" kern="100" dirty="0">
                <a:effectLst/>
                <a:latin typeface="Calibri" panose="020F0502020204030204" pitchFamily="34" charset="0"/>
                <a:ea typeface="Malgun Gothic" panose="020B0503020000020004" pitchFamily="34" charset="-127"/>
                <a:cs typeface="Times New Roman" panose="02020603050405020304" pitchFamily="18" charset="0"/>
              </a:rPr>
              <a:t> Análisis constante de las cédulas presupuestarias de ingresos y gastos, velando por que los gastos corrientes no superen los límites legales y priorizando el gasto de inversión en obras y programas sociales en los recintos.</a:t>
            </a:r>
          </a:p>
          <a:p>
            <a:pPr marL="342900" lvl="0" indent="-342900" algn="just">
              <a:lnSpc>
                <a:spcPct val="115000"/>
              </a:lnSpc>
              <a:spcAft>
                <a:spcPts val="800"/>
              </a:spcAft>
              <a:buFont typeface="+mj-lt"/>
              <a:buAutoNum type="arabicPeriod"/>
              <a:tabLst>
                <a:tab pos="457200" algn="l"/>
              </a:tabLst>
            </a:pPr>
            <a:r>
              <a:rPr lang="es-EC" b="1" kern="100" dirty="0">
                <a:effectLst/>
                <a:latin typeface="Calibri" panose="020F0502020204030204" pitchFamily="34" charset="0"/>
                <a:ea typeface="Malgun Gothic" panose="020B0503020000020004" pitchFamily="34" charset="-127"/>
                <a:cs typeface="Times New Roman" panose="02020603050405020304" pitchFamily="18" charset="0"/>
              </a:rPr>
              <a:t>Fiscalización Interna:</a:t>
            </a:r>
            <a:r>
              <a:rPr lang="es-EC" kern="100" dirty="0">
                <a:effectLst/>
                <a:latin typeface="Calibri" panose="020F0502020204030204" pitchFamily="34" charset="0"/>
                <a:ea typeface="Malgun Gothic" panose="020B0503020000020004" pitchFamily="34" charset="-127"/>
                <a:cs typeface="Times New Roman" panose="02020603050405020304" pitchFamily="18" charset="0"/>
              </a:rPr>
              <a:t> Revisión previa y aprobación de las reformas, suplementos y traspasos de créditos presupuestarios requeridos por la operatividad institucional, asegurando que no se afecte la liquidez del GAD Parroquial.</a:t>
            </a:r>
          </a:p>
          <a:p>
            <a:endParaRPr lang="es-EC" dirty="0"/>
          </a:p>
        </p:txBody>
      </p:sp>
    </p:spTree>
    <p:extLst>
      <p:ext uri="{BB962C8B-B14F-4D97-AF65-F5344CB8AC3E}">
        <p14:creationId xmlns:p14="http://schemas.microsoft.com/office/powerpoint/2010/main" val="2142309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942FDF-F970-89FA-E7A1-373F2AD9A3E0}"/>
              </a:ext>
            </a:extLst>
          </p:cNvPr>
          <p:cNvSpPr>
            <a:spLocks noGrp="1"/>
          </p:cNvSpPr>
          <p:nvPr>
            <p:ph type="ctrTitle"/>
          </p:nvPr>
        </p:nvSpPr>
        <p:spPr>
          <a:xfrm>
            <a:off x="0" y="177800"/>
            <a:ext cx="12192000" cy="2896358"/>
          </a:xfrm>
          <a:solidFill>
            <a:schemeClr val="bg1">
              <a:lumMod val="75000"/>
            </a:schemeClr>
          </a:solidFill>
        </p:spPr>
        <p:txBody>
          <a:bodyPr>
            <a:normAutofit fontScale="90000"/>
          </a:bodyPr>
          <a:lstStyle/>
          <a:p>
            <a:pPr algn="l">
              <a:lnSpc>
                <a:spcPct val="115000"/>
              </a:lnSpc>
              <a:spcAft>
                <a:spcPts val="800"/>
              </a:spcAft>
            </a:pPr>
            <a:r>
              <a:rPr lang="es-EC" sz="1800" b="1" kern="100" dirty="0">
                <a:effectLst/>
                <a:latin typeface="Calibri" panose="020F0502020204030204" pitchFamily="34" charset="0"/>
                <a:ea typeface="Malgun Gothic" panose="020B0503020000020004" pitchFamily="34" charset="-127"/>
                <a:cs typeface="Times New Roman" panose="02020603050405020304" pitchFamily="18" charset="0"/>
              </a:rPr>
              <a:t>2. Asistencia Parlamentaria y Responsabilidad Política</a:t>
            </a:r>
            <a:br>
              <a:rPr lang="es-EC" sz="1800" kern="100" dirty="0">
                <a:effectLst/>
                <a:latin typeface="Calibri" panose="020F0502020204030204" pitchFamily="34" charset="0"/>
                <a:ea typeface="Malgun Gothic" panose="020B0503020000020004" pitchFamily="34" charset="-127"/>
                <a:cs typeface="Times New Roman" panose="02020603050405020304" pitchFamily="18" charset="0"/>
              </a:rPr>
            </a:br>
            <a:r>
              <a:rPr lang="es-EC" sz="1800" kern="100" dirty="0">
                <a:effectLst/>
                <a:latin typeface="Calibri" panose="020F0502020204030204" pitchFamily="34" charset="0"/>
                <a:ea typeface="Malgun Gothic" panose="020B0503020000020004" pitchFamily="34" charset="-127"/>
                <a:cs typeface="Times New Roman" panose="02020603050405020304" pitchFamily="18" charset="0"/>
              </a:rPr>
              <a:t>El compromiso con el mandante se demuestra con la permanencia y el debate democrático en el seno de la institución.</a:t>
            </a:r>
            <a:br>
              <a:rPr lang="es-EC" sz="1800" kern="100" dirty="0">
                <a:effectLst/>
                <a:latin typeface="Calibri" panose="020F0502020204030204" pitchFamily="34" charset="0"/>
                <a:ea typeface="Malgun Gothic" panose="020B0503020000020004" pitchFamily="34" charset="-127"/>
                <a:cs typeface="Times New Roman" panose="02020603050405020304" pitchFamily="18" charset="0"/>
              </a:rPr>
            </a:br>
            <a:r>
              <a:rPr lang="es-EC" sz="1800" b="1" kern="100" dirty="0">
                <a:effectLst/>
                <a:latin typeface="Calibri" panose="020F0502020204030204" pitchFamily="34" charset="0"/>
                <a:ea typeface="Malgun Gothic" panose="020B0503020000020004" pitchFamily="34" charset="-127"/>
                <a:cs typeface="Times New Roman" panose="02020603050405020304" pitchFamily="18" charset="0"/>
              </a:rPr>
              <a:t>Asistencia del 100% a Sesiones:</a:t>
            </a:r>
            <a:r>
              <a:rPr lang="es-EC" sz="1800" kern="100" dirty="0">
                <a:effectLst/>
                <a:latin typeface="Calibri" panose="020F0502020204030204" pitchFamily="34" charset="0"/>
                <a:ea typeface="Malgun Gothic" panose="020B0503020000020004" pitchFamily="34" charset="-127"/>
                <a:cs typeface="Times New Roman" panose="02020603050405020304" pitchFamily="18" charset="0"/>
              </a:rPr>
              <a:t> Cumplí de manera responsable y puntual con la </a:t>
            </a:r>
            <a:r>
              <a:rPr lang="es-EC" sz="1800" b="1" kern="100" dirty="0">
                <a:effectLst/>
                <a:latin typeface="Calibri" panose="020F0502020204030204" pitchFamily="34" charset="0"/>
                <a:ea typeface="Malgun Gothic" panose="020B0503020000020004" pitchFamily="34" charset="-127"/>
                <a:cs typeface="Times New Roman" panose="02020603050405020304" pitchFamily="18" charset="0"/>
              </a:rPr>
              <a:t>asistencia a todas las Sesiones de la Junta Parroquial</a:t>
            </a:r>
            <a:r>
              <a:rPr lang="es-EC" sz="1800" kern="100" dirty="0">
                <a:effectLst/>
                <a:latin typeface="Calibri" panose="020F0502020204030204" pitchFamily="34" charset="0"/>
                <a:ea typeface="Malgun Gothic" panose="020B0503020000020004" pitchFamily="34" charset="-127"/>
                <a:cs typeface="Times New Roman" panose="02020603050405020304" pitchFamily="18" charset="0"/>
              </a:rPr>
              <a:t> (tanto Ordinarias como Extraordinarias) celebradas durante el año 2025. En estos espacios, defendí la correcta distribución de los recursos económicos para que los proyectos viales, ambientales y sociales tuvieran el respaldo financiero necesario.</a:t>
            </a:r>
            <a:br>
              <a:rPr lang="es-EC" sz="1800" kern="100" dirty="0">
                <a:effectLst/>
                <a:latin typeface="Calibri" panose="020F0502020204030204" pitchFamily="34" charset="0"/>
                <a:ea typeface="Malgun Gothic" panose="020B0503020000020004" pitchFamily="34" charset="-127"/>
                <a:cs typeface="Times New Roman" panose="02020603050405020304" pitchFamily="18" charset="0"/>
              </a:rPr>
            </a:br>
            <a:endParaRPr lang="es-EC" dirty="0"/>
          </a:p>
        </p:txBody>
      </p:sp>
      <p:sp>
        <p:nvSpPr>
          <p:cNvPr id="3" name="Subtítulo 2">
            <a:extLst>
              <a:ext uri="{FF2B5EF4-FFF2-40B4-BE49-F238E27FC236}">
                <a16:creationId xmlns:a16="http://schemas.microsoft.com/office/drawing/2014/main" id="{D8AF9CAC-476E-F950-02FB-F55906816898}"/>
              </a:ext>
            </a:extLst>
          </p:cNvPr>
          <p:cNvSpPr>
            <a:spLocks noGrp="1"/>
          </p:cNvSpPr>
          <p:nvPr>
            <p:ph type="subTitle" idx="1"/>
          </p:nvPr>
        </p:nvSpPr>
        <p:spPr>
          <a:xfrm>
            <a:off x="0" y="3098042"/>
            <a:ext cx="12192000" cy="2896358"/>
          </a:xfrm>
          <a:solidFill>
            <a:schemeClr val="accent3">
              <a:lumMod val="20000"/>
              <a:lumOff val="80000"/>
            </a:schemeClr>
          </a:solidFill>
        </p:spPr>
        <p:txBody>
          <a:bodyPr>
            <a:normAutofit fontScale="85000" lnSpcReduction="10000"/>
          </a:bodyPr>
          <a:lstStyle/>
          <a:p>
            <a:pPr algn="just">
              <a:lnSpc>
                <a:spcPct val="115000"/>
              </a:lnSpc>
              <a:spcAft>
                <a:spcPts val="800"/>
              </a:spcAft>
            </a:pPr>
            <a:r>
              <a:rPr lang="es-EC" sz="2000" b="1" kern="100" dirty="0">
                <a:effectLst/>
                <a:latin typeface="Calibri" panose="020F0502020204030204" pitchFamily="34" charset="0"/>
                <a:ea typeface="Malgun Gothic" panose="020B0503020000020004" pitchFamily="34" charset="-127"/>
                <a:cs typeface="Times New Roman" panose="02020603050405020304" pitchFamily="18" charset="0"/>
              </a:rPr>
              <a:t>3. Capacitación Especializada y Asesoramiento Continuo</a:t>
            </a:r>
            <a:endParaRPr lang="es-EC" sz="2000" kern="100" dirty="0">
              <a:effectLst/>
              <a:latin typeface="Calibri" panose="020F0502020204030204" pitchFamily="34" charset="0"/>
              <a:ea typeface="Malgun Gothic" panose="020B0503020000020004" pitchFamily="34" charset="-127"/>
              <a:cs typeface="Times New Roman" panose="02020603050405020304" pitchFamily="18" charset="0"/>
            </a:endParaRPr>
          </a:p>
          <a:p>
            <a:pPr algn="just">
              <a:lnSpc>
                <a:spcPct val="115000"/>
              </a:lnSpc>
              <a:spcAft>
                <a:spcPts val="800"/>
              </a:spcAft>
            </a:pPr>
            <a:r>
              <a:rPr lang="es-EC" sz="2000" kern="100" dirty="0">
                <a:effectLst/>
                <a:latin typeface="Calibri" panose="020F0502020204030204" pitchFamily="34" charset="0"/>
                <a:ea typeface="Malgun Gothic" panose="020B0503020000020004" pitchFamily="34" charset="-127"/>
                <a:cs typeface="Times New Roman" panose="02020603050405020304" pitchFamily="18" charset="0"/>
              </a:rPr>
              <a:t>Las finanzas públicas en el Ecuador exigen un alto nivel de actualización técnica debido a los constantes cambios normativos y fiscales.</a:t>
            </a:r>
          </a:p>
          <a:p>
            <a:pPr marL="342900" lvl="0" indent="-342900" algn="just">
              <a:lnSpc>
                <a:spcPct val="115000"/>
              </a:lnSpc>
              <a:spcAft>
                <a:spcPts val="800"/>
              </a:spcAft>
              <a:buSzPts val="1000"/>
              <a:buFont typeface="Symbol" panose="05050102010706020507" pitchFamily="18" charset="2"/>
              <a:buChar char=""/>
              <a:tabLst>
                <a:tab pos="457200" algn="l"/>
              </a:tabLst>
            </a:pPr>
            <a:r>
              <a:rPr lang="es-EC" sz="2000" b="1" kern="100" dirty="0">
                <a:effectLst/>
                <a:latin typeface="Calibri" panose="020F0502020204030204" pitchFamily="34" charset="0"/>
                <a:ea typeface="Malgun Gothic" panose="020B0503020000020004" pitchFamily="34" charset="-127"/>
                <a:cs typeface="Times New Roman" panose="02020603050405020304" pitchFamily="18" charset="0"/>
              </a:rPr>
              <a:t>Fortalecimiento de Competencias:</a:t>
            </a:r>
            <a:r>
              <a:rPr lang="es-EC" sz="2000" kern="100" dirty="0">
                <a:effectLst/>
                <a:latin typeface="Calibri" panose="020F0502020204030204" pitchFamily="34" charset="0"/>
                <a:ea typeface="Malgun Gothic" panose="020B0503020000020004" pitchFamily="34" charset="-127"/>
                <a:cs typeface="Times New Roman" panose="02020603050405020304" pitchFamily="18" charset="0"/>
              </a:rPr>
              <a:t> Durante todo el período fiscal 2025, recibí </a:t>
            </a:r>
            <a:r>
              <a:rPr lang="es-EC" sz="2000" b="1" kern="100" dirty="0">
                <a:effectLst/>
                <a:latin typeface="Calibri" panose="020F0502020204030204" pitchFamily="34" charset="0"/>
                <a:ea typeface="Malgun Gothic" panose="020B0503020000020004" pitchFamily="34" charset="-127"/>
                <a:cs typeface="Times New Roman" panose="02020603050405020304" pitchFamily="18" charset="0"/>
              </a:rPr>
              <a:t>capacitación y asesoramiento técnico constante</a:t>
            </a:r>
            <a:r>
              <a:rPr lang="es-EC" sz="2000" kern="100" dirty="0">
                <a:effectLst/>
                <a:latin typeface="Calibri" panose="020F0502020204030204" pitchFamily="34" charset="0"/>
                <a:ea typeface="Malgun Gothic" panose="020B0503020000020004" pitchFamily="34" charset="-127"/>
                <a:cs typeface="Times New Roman" panose="02020603050405020304" pitchFamily="18" charset="0"/>
              </a:rPr>
              <a:t> en materia de finanzas públicas, administración del Estado, compras públicas (SERCOP) y herramientas de planificación territorial.</a:t>
            </a:r>
          </a:p>
          <a:p>
            <a:pPr marL="342900" lvl="0" indent="-342900" algn="just">
              <a:lnSpc>
                <a:spcPct val="115000"/>
              </a:lnSpc>
              <a:spcAft>
                <a:spcPts val="800"/>
              </a:spcAft>
              <a:buSzPts val="1000"/>
              <a:buFont typeface="Symbol" panose="05050102010706020507" pitchFamily="18" charset="2"/>
              <a:buChar char=""/>
              <a:tabLst>
                <a:tab pos="457200" algn="l"/>
              </a:tabLst>
            </a:pPr>
            <a:r>
              <a:rPr lang="es-EC" sz="2000" b="1" kern="100" dirty="0">
                <a:effectLst/>
                <a:latin typeface="Calibri" panose="020F0502020204030204" pitchFamily="34" charset="0"/>
                <a:ea typeface="Malgun Gothic" panose="020B0503020000020004" pitchFamily="34" charset="-127"/>
                <a:cs typeface="Times New Roman" panose="02020603050405020304" pitchFamily="18" charset="0"/>
              </a:rPr>
              <a:t>Impacto:</a:t>
            </a:r>
            <a:r>
              <a:rPr lang="es-EC" sz="2000" kern="100" dirty="0">
                <a:effectLst/>
                <a:latin typeface="Calibri" panose="020F0502020204030204" pitchFamily="34" charset="0"/>
                <a:ea typeface="Malgun Gothic" panose="020B0503020000020004" pitchFamily="34" charset="-127"/>
                <a:cs typeface="Times New Roman" panose="02020603050405020304" pitchFamily="18" charset="0"/>
              </a:rPr>
              <a:t> Esta preparación continua evitara glosas o sanciones administrativas por parte de los entes de control, garantizando que el GAD Parroquial opere bajo el principio de seguridad jurídica.</a:t>
            </a:r>
          </a:p>
          <a:p>
            <a:endParaRPr lang="es-EC" dirty="0"/>
          </a:p>
        </p:txBody>
      </p:sp>
    </p:spTree>
    <p:extLst>
      <p:ext uri="{BB962C8B-B14F-4D97-AF65-F5344CB8AC3E}">
        <p14:creationId xmlns:p14="http://schemas.microsoft.com/office/powerpoint/2010/main" val="2381829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A90F2E-4720-EC01-81F0-8C0AEF74AFE4}"/>
              </a:ext>
            </a:extLst>
          </p:cNvPr>
          <p:cNvSpPr>
            <a:spLocks noGrp="1"/>
          </p:cNvSpPr>
          <p:nvPr>
            <p:ph type="ctrTitle"/>
          </p:nvPr>
        </p:nvSpPr>
        <p:spPr>
          <a:xfrm>
            <a:off x="0" y="245661"/>
            <a:ext cx="12192000" cy="914400"/>
          </a:xfrm>
          <a:solidFill>
            <a:schemeClr val="accent2"/>
          </a:solidFill>
        </p:spPr>
        <p:txBody>
          <a:bodyPr>
            <a:normAutofit/>
          </a:bodyPr>
          <a:lstStyle/>
          <a:p>
            <a:r>
              <a:rPr lang="es-EC" sz="2800" b="1" kern="100" dirty="0">
                <a:effectLst/>
                <a:latin typeface="Calibri" panose="020F0502020204030204" pitchFamily="34" charset="0"/>
                <a:ea typeface="Malgun Gothic" panose="020B0503020000020004" pitchFamily="34" charset="-127"/>
                <a:cs typeface="Times New Roman" panose="02020603050405020304" pitchFamily="18" charset="0"/>
              </a:rPr>
              <a:t>4. Matriz de Cumplimiento Técnico e Institucional 2025</a:t>
            </a:r>
            <a:br>
              <a:rPr lang="es-EC" sz="2800" kern="100" dirty="0">
                <a:effectLst/>
                <a:latin typeface="Calibri" panose="020F0502020204030204" pitchFamily="34" charset="0"/>
                <a:ea typeface="Malgun Gothic" panose="020B0503020000020004" pitchFamily="34" charset="-127"/>
                <a:cs typeface="Times New Roman" panose="02020603050405020304" pitchFamily="18" charset="0"/>
              </a:rPr>
            </a:br>
            <a:endParaRPr lang="es-EC" sz="2800" dirty="0"/>
          </a:p>
        </p:txBody>
      </p:sp>
      <p:sp>
        <p:nvSpPr>
          <p:cNvPr id="3" name="Subtítulo 2">
            <a:extLst>
              <a:ext uri="{FF2B5EF4-FFF2-40B4-BE49-F238E27FC236}">
                <a16:creationId xmlns:a16="http://schemas.microsoft.com/office/drawing/2014/main" id="{412B7516-BADF-ACBF-781A-8C516A39FACA}"/>
              </a:ext>
            </a:extLst>
          </p:cNvPr>
          <p:cNvSpPr>
            <a:spLocks noGrp="1"/>
          </p:cNvSpPr>
          <p:nvPr>
            <p:ph type="subTitle" idx="1"/>
          </p:nvPr>
        </p:nvSpPr>
        <p:spPr>
          <a:xfrm>
            <a:off x="0" y="1856097"/>
            <a:ext cx="10668000" cy="3401704"/>
          </a:xfrm>
        </p:spPr>
        <p:txBody>
          <a:bodyPr/>
          <a:lstStyle/>
          <a:p>
            <a:endParaRPr lang="es-EC" dirty="0"/>
          </a:p>
        </p:txBody>
      </p:sp>
      <p:graphicFrame>
        <p:nvGraphicFramePr>
          <p:cNvPr id="4" name="Tabla 3">
            <a:extLst>
              <a:ext uri="{FF2B5EF4-FFF2-40B4-BE49-F238E27FC236}">
                <a16:creationId xmlns:a16="http://schemas.microsoft.com/office/drawing/2014/main" id="{507CEC06-472E-6B08-2D23-679305F902F5}"/>
              </a:ext>
            </a:extLst>
          </p:cNvPr>
          <p:cNvGraphicFramePr>
            <a:graphicFrameLocks noGrp="1"/>
          </p:cNvGraphicFramePr>
          <p:nvPr>
            <p:extLst>
              <p:ext uri="{D42A27DB-BD31-4B8C-83A1-F6EECF244321}">
                <p14:modId xmlns:p14="http://schemas.microsoft.com/office/powerpoint/2010/main" val="2214331539"/>
              </p:ext>
            </p:extLst>
          </p:nvPr>
        </p:nvGraphicFramePr>
        <p:xfrm>
          <a:off x="0" y="1493479"/>
          <a:ext cx="12192002" cy="5118861"/>
        </p:xfrm>
        <a:graphic>
          <a:graphicData uri="http://schemas.openxmlformats.org/drawingml/2006/table">
            <a:tbl>
              <a:tblPr firstRow="1" firstCol="1" bandRow="1">
                <a:tableStyleId>{5C22544A-7EE6-4342-B048-85BDC9FD1C3A}</a:tableStyleId>
              </a:tblPr>
              <a:tblGrid>
                <a:gridCol w="2790602">
                  <a:extLst>
                    <a:ext uri="{9D8B030D-6E8A-4147-A177-3AD203B41FA5}">
                      <a16:colId xmlns:a16="http://schemas.microsoft.com/office/drawing/2014/main" val="2801431247"/>
                    </a:ext>
                  </a:extLst>
                </a:gridCol>
                <a:gridCol w="4700700">
                  <a:extLst>
                    <a:ext uri="{9D8B030D-6E8A-4147-A177-3AD203B41FA5}">
                      <a16:colId xmlns:a16="http://schemas.microsoft.com/office/drawing/2014/main" val="112260518"/>
                    </a:ext>
                  </a:extLst>
                </a:gridCol>
                <a:gridCol w="4700700">
                  <a:extLst>
                    <a:ext uri="{9D8B030D-6E8A-4147-A177-3AD203B41FA5}">
                      <a16:colId xmlns:a16="http://schemas.microsoft.com/office/drawing/2014/main" val="585374245"/>
                    </a:ext>
                  </a:extLst>
                </a:gridCol>
              </a:tblGrid>
              <a:tr h="580445">
                <a:tc>
                  <a:txBody>
                    <a:bodyPr/>
                    <a:lstStyle/>
                    <a:p>
                      <a:pPr algn="ctr">
                        <a:lnSpc>
                          <a:spcPct val="115000"/>
                        </a:lnSpc>
                        <a:spcAft>
                          <a:spcPts val="800"/>
                        </a:spcAft>
                      </a:pPr>
                      <a:r>
                        <a:rPr lang="es-EC" sz="1400" kern="100" dirty="0">
                          <a:effectLst/>
                        </a:rPr>
                        <a:t>Organismo / Función</a:t>
                      </a:r>
                      <a:endParaRPr lang="es-EC" sz="1400" kern="100" dirty="0">
                        <a:effectLst/>
                        <a:latin typeface="Calibri" panose="020F0502020204030204" pitchFamily="34" charset="0"/>
                        <a:ea typeface="Malgun Gothic" panose="020B0503020000020004" pitchFamily="34" charset="-127"/>
                        <a:cs typeface="Times New Roman" panose="02020603050405020304" pitchFamily="18" charset="0"/>
                      </a:endParaRPr>
                    </a:p>
                  </a:txBody>
                  <a:tcPr marL="9525" marR="9525" marT="9525" marB="9525" anchor="ctr"/>
                </a:tc>
                <a:tc>
                  <a:txBody>
                    <a:bodyPr/>
                    <a:lstStyle/>
                    <a:p>
                      <a:pPr algn="ctr">
                        <a:lnSpc>
                          <a:spcPct val="115000"/>
                        </a:lnSpc>
                        <a:spcAft>
                          <a:spcPts val="800"/>
                        </a:spcAft>
                      </a:pPr>
                      <a:r>
                        <a:rPr lang="es-EC" sz="1400" kern="100">
                          <a:effectLst/>
                        </a:rPr>
                        <a:t>Información y Gestión Reportada</a:t>
                      </a:r>
                      <a:endParaRPr lang="es-EC" sz="1400" kern="100">
                        <a:effectLst/>
                        <a:latin typeface="Calibri" panose="020F0502020204030204" pitchFamily="34" charset="0"/>
                        <a:ea typeface="Malgun Gothic" panose="020B0503020000020004" pitchFamily="34" charset="-127"/>
                        <a:cs typeface="Times New Roman" panose="02020603050405020304" pitchFamily="18" charset="0"/>
                      </a:endParaRPr>
                    </a:p>
                  </a:txBody>
                  <a:tcPr marL="9525" marR="9525" marT="9525" marB="9525" anchor="ctr"/>
                </a:tc>
                <a:tc>
                  <a:txBody>
                    <a:bodyPr/>
                    <a:lstStyle/>
                    <a:p>
                      <a:pPr algn="ctr">
                        <a:lnSpc>
                          <a:spcPct val="115000"/>
                        </a:lnSpc>
                        <a:spcAft>
                          <a:spcPts val="800"/>
                        </a:spcAft>
                      </a:pPr>
                      <a:r>
                        <a:rPr lang="es-EC" sz="1400" kern="100">
                          <a:effectLst/>
                        </a:rPr>
                        <a:t>Estado / Frecuencia</a:t>
                      </a:r>
                      <a:endParaRPr lang="es-EC" sz="1400" kern="100">
                        <a:effectLst/>
                        <a:latin typeface="Calibri" panose="020F0502020204030204" pitchFamily="34" charset="0"/>
                        <a:ea typeface="Malgun Gothic" panose="020B0503020000020004" pitchFamily="34" charset="-127"/>
                        <a:cs typeface="Times New Roman" panose="02020603050405020304" pitchFamily="18" charset="0"/>
                      </a:endParaRPr>
                    </a:p>
                  </a:txBody>
                  <a:tcPr marL="9525" marR="9525" marT="9525" marB="9525" anchor="ctr"/>
                </a:tc>
                <a:extLst>
                  <a:ext uri="{0D108BD9-81ED-4DB2-BD59-A6C34878D82A}">
                    <a16:rowId xmlns:a16="http://schemas.microsoft.com/office/drawing/2014/main" val="2252131186"/>
                  </a:ext>
                </a:extLst>
              </a:tr>
              <a:tr h="1134604">
                <a:tc>
                  <a:txBody>
                    <a:bodyPr/>
                    <a:lstStyle/>
                    <a:p>
                      <a:pPr algn="ctr">
                        <a:lnSpc>
                          <a:spcPct val="115000"/>
                        </a:lnSpc>
                        <a:spcAft>
                          <a:spcPts val="800"/>
                        </a:spcAft>
                      </a:pPr>
                      <a:r>
                        <a:rPr lang="es-EC" sz="1400" kern="100" dirty="0">
                          <a:effectLst/>
                        </a:rPr>
                        <a:t>Ministerio de Economía y Finanzas</a:t>
                      </a:r>
                      <a:endParaRPr lang="es-EC" sz="1400" kern="100" dirty="0">
                        <a:effectLst/>
                        <a:latin typeface="Calibri" panose="020F0502020204030204" pitchFamily="34" charset="0"/>
                        <a:ea typeface="Malgun Gothic" panose="020B0503020000020004" pitchFamily="34" charset="-127"/>
                        <a:cs typeface="Times New Roman" panose="02020603050405020304" pitchFamily="18" charset="0"/>
                      </a:endParaRPr>
                    </a:p>
                  </a:txBody>
                  <a:tcPr marL="9525" marR="9525" marT="9525" marB="9525" anchor="ctr"/>
                </a:tc>
                <a:tc>
                  <a:txBody>
                    <a:bodyPr/>
                    <a:lstStyle/>
                    <a:p>
                      <a:pPr algn="ctr">
                        <a:lnSpc>
                          <a:spcPct val="115000"/>
                        </a:lnSpc>
                        <a:spcAft>
                          <a:spcPts val="800"/>
                        </a:spcAft>
                      </a:pPr>
                      <a:r>
                        <a:rPr lang="es-EC" sz="1400" kern="100" dirty="0">
                          <a:effectLst/>
                        </a:rPr>
                        <a:t>Cédulas presupuestarias, ejecuciones financieras Trimestrales/Anuales y balances consolidados.</a:t>
                      </a:r>
                      <a:endParaRPr lang="es-EC" sz="1400" kern="100" dirty="0">
                        <a:effectLst/>
                        <a:latin typeface="Calibri" panose="020F0502020204030204" pitchFamily="34" charset="0"/>
                        <a:ea typeface="Malgun Gothic" panose="020B0503020000020004" pitchFamily="34" charset="-127"/>
                        <a:cs typeface="Times New Roman" panose="02020603050405020304" pitchFamily="18" charset="0"/>
                      </a:endParaRPr>
                    </a:p>
                  </a:txBody>
                  <a:tcPr marL="9525" marR="9525" marT="9525" marB="9525" anchor="ctr"/>
                </a:tc>
                <a:tc>
                  <a:txBody>
                    <a:bodyPr/>
                    <a:lstStyle/>
                    <a:p>
                      <a:pPr algn="ctr">
                        <a:lnSpc>
                          <a:spcPct val="115000"/>
                        </a:lnSpc>
                        <a:spcAft>
                          <a:spcPts val="800"/>
                        </a:spcAft>
                      </a:pPr>
                      <a:r>
                        <a:rPr lang="es-EC" sz="1400" kern="100">
                          <a:effectLst/>
                        </a:rPr>
                        <a:t>Reportado y Validado</a:t>
                      </a:r>
                      <a:endParaRPr lang="es-EC" sz="1400" kern="100">
                        <a:effectLst/>
                        <a:latin typeface="Calibri" panose="020F0502020204030204" pitchFamily="34" charset="0"/>
                        <a:ea typeface="Malgun Gothic" panose="020B0503020000020004" pitchFamily="34" charset="-127"/>
                        <a:cs typeface="Times New Roman" panose="02020603050405020304" pitchFamily="18" charset="0"/>
                      </a:endParaRPr>
                    </a:p>
                  </a:txBody>
                  <a:tcPr marL="9525" marR="9525" marT="9525" marB="9525" anchor="ctr"/>
                </a:tc>
                <a:extLst>
                  <a:ext uri="{0D108BD9-81ED-4DB2-BD59-A6C34878D82A}">
                    <a16:rowId xmlns:a16="http://schemas.microsoft.com/office/drawing/2014/main" val="3634066167"/>
                  </a:ext>
                </a:extLst>
              </a:tr>
              <a:tr h="1134604">
                <a:tc>
                  <a:txBody>
                    <a:bodyPr/>
                    <a:lstStyle/>
                    <a:p>
                      <a:pPr algn="ctr">
                        <a:lnSpc>
                          <a:spcPct val="115000"/>
                        </a:lnSpc>
                        <a:spcAft>
                          <a:spcPts val="800"/>
                        </a:spcAft>
                      </a:pPr>
                      <a:r>
                        <a:rPr lang="es-EC" sz="1400" kern="100">
                          <a:effectLst/>
                        </a:rPr>
                        <a:t>SENPLADES / Planificación</a:t>
                      </a:r>
                      <a:endParaRPr lang="es-EC" sz="1400" kern="100">
                        <a:effectLst/>
                        <a:latin typeface="Calibri" panose="020F0502020204030204" pitchFamily="34" charset="0"/>
                        <a:ea typeface="Malgun Gothic" panose="020B0503020000020004" pitchFamily="34" charset="-127"/>
                        <a:cs typeface="Times New Roman" panose="02020603050405020304" pitchFamily="18" charset="0"/>
                      </a:endParaRPr>
                    </a:p>
                  </a:txBody>
                  <a:tcPr marL="9525" marR="9525" marT="9525" marB="9525" anchor="ctr"/>
                </a:tc>
                <a:tc>
                  <a:txBody>
                    <a:bodyPr/>
                    <a:lstStyle/>
                    <a:p>
                      <a:pPr algn="ctr">
                        <a:lnSpc>
                          <a:spcPct val="115000"/>
                        </a:lnSpc>
                        <a:spcAft>
                          <a:spcPts val="800"/>
                        </a:spcAft>
                      </a:pPr>
                      <a:r>
                        <a:rPr lang="es-EC" sz="1400" kern="100" dirty="0">
                          <a:effectLst/>
                        </a:rPr>
                        <a:t>Alineación del POA 2025 con las metas del PDOT Parroquial y viabilidad de proyectos.</a:t>
                      </a:r>
                      <a:endParaRPr lang="es-EC" sz="1400" kern="100" dirty="0">
                        <a:effectLst/>
                        <a:latin typeface="Calibri" panose="020F0502020204030204" pitchFamily="34" charset="0"/>
                        <a:ea typeface="Malgun Gothic" panose="020B0503020000020004" pitchFamily="34" charset="-127"/>
                        <a:cs typeface="Times New Roman" panose="02020603050405020304" pitchFamily="18" charset="0"/>
                      </a:endParaRPr>
                    </a:p>
                  </a:txBody>
                  <a:tcPr marL="9525" marR="9525" marT="9525" marB="9525" anchor="ctr"/>
                </a:tc>
                <a:tc>
                  <a:txBody>
                    <a:bodyPr/>
                    <a:lstStyle/>
                    <a:p>
                      <a:pPr algn="ctr">
                        <a:lnSpc>
                          <a:spcPct val="115000"/>
                        </a:lnSpc>
                        <a:spcAft>
                          <a:spcPts val="800"/>
                        </a:spcAft>
                      </a:pPr>
                      <a:r>
                        <a:rPr lang="es-EC" sz="1400" kern="100" dirty="0">
                          <a:effectLst/>
                        </a:rPr>
                        <a:t>Aprobado sin observaciones</a:t>
                      </a:r>
                      <a:endParaRPr lang="es-EC" sz="1400" kern="100" dirty="0">
                        <a:effectLst/>
                        <a:latin typeface="Calibri" panose="020F0502020204030204" pitchFamily="34" charset="0"/>
                        <a:ea typeface="Malgun Gothic" panose="020B0503020000020004" pitchFamily="34" charset="-127"/>
                        <a:cs typeface="Times New Roman" panose="02020603050405020304" pitchFamily="18" charset="0"/>
                      </a:endParaRPr>
                    </a:p>
                  </a:txBody>
                  <a:tcPr marL="9525" marR="9525" marT="9525" marB="9525" anchor="ctr"/>
                </a:tc>
                <a:extLst>
                  <a:ext uri="{0D108BD9-81ED-4DB2-BD59-A6C34878D82A}">
                    <a16:rowId xmlns:a16="http://schemas.microsoft.com/office/drawing/2014/main" val="3610068931"/>
                  </a:ext>
                </a:extLst>
              </a:tr>
              <a:tr h="1134604">
                <a:tc>
                  <a:txBody>
                    <a:bodyPr/>
                    <a:lstStyle/>
                    <a:p>
                      <a:pPr algn="ctr">
                        <a:lnSpc>
                          <a:spcPct val="115000"/>
                        </a:lnSpc>
                        <a:spcAft>
                          <a:spcPts val="800"/>
                        </a:spcAft>
                      </a:pPr>
                      <a:r>
                        <a:rPr lang="es-EC" sz="1400" kern="100">
                          <a:effectLst/>
                        </a:rPr>
                        <a:t>Gobernanza Local</a:t>
                      </a:r>
                      <a:endParaRPr lang="es-EC" sz="1400" kern="100">
                        <a:effectLst/>
                        <a:latin typeface="Calibri" panose="020F0502020204030204" pitchFamily="34" charset="0"/>
                        <a:ea typeface="Malgun Gothic" panose="020B0503020000020004" pitchFamily="34" charset="-127"/>
                        <a:cs typeface="Times New Roman" panose="02020603050405020304" pitchFamily="18" charset="0"/>
                      </a:endParaRPr>
                    </a:p>
                  </a:txBody>
                  <a:tcPr marL="9525" marR="9525" marT="9525" marB="9525" anchor="ctr"/>
                </a:tc>
                <a:tc>
                  <a:txBody>
                    <a:bodyPr/>
                    <a:lstStyle/>
                    <a:p>
                      <a:pPr algn="ctr">
                        <a:lnSpc>
                          <a:spcPct val="115000"/>
                        </a:lnSpc>
                        <a:spcAft>
                          <a:spcPts val="800"/>
                        </a:spcAft>
                      </a:pPr>
                      <a:r>
                        <a:rPr lang="es-EC" sz="1400" kern="100">
                          <a:effectLst/>
                        </a:rPr>
                        <a:t>Asistencia y votación analítica en las Sesiones de la Junta Parroquial.</a:t>
                      </a:r>
                      <a:endParaRPr lang="es-EC" sz="1400" kern="100">
                        <a:effectLst/>
                        <a:latin typeface="Calibri" panose="020F0502020204030204" pitchFamily="34" charset="0"/>
                        <a:ea typeface="Malgun Gothic" panose="020B0503020000020004" pitchFamily="34" charset="-127"/>
                        <a:cs typeface="Times New Roman" panose="02020603050405020304" pitchFamily="18" charset="0"/>
                      </a:endParaRPr>
                    </a:p>
                  </a:txBody>
                  <a:tcPr marL="9525" marR="9525" marT="9525" marB="9525" anchor="ctr"/>
                </a:tc>
                <a:tc>
                  <a:txBody>
                    <a:bodyPr/>
                    <a:lstStyle/>
                    <a:p>
                      <a:pPr algn="ctr">
                        <a:lnSpc>
                          <a:spcPct val="115000"/>
                        </a:lnSpc>
                        <a:spcAft>
                          <a:spcPts val="800"/>
                        </a:spcAft>
                      </a:pPr>
                      <a:r>
                        <a:rPr lang="es-EC" sz="1400" kern="100" dirty="0">
                          <a:effectLst/>
                        </a:rPr>
                        <a:t>100% Cumplido</a:t>
                      </a:r>
                      <a:endParaRPr lang="es-EC" sz="1400" kern="100" dirty="0">
                        <a:effectLst/>
                        <a:latin typeface="Calibri" panose="020F0502020204030204" pitchFamily="34" charset="0"/>
                        <a:ea typeface="Malgun Gothic" panose="020B0503020000020004" pitchFamily="34" charset="-127"/>
                        <a:cs typeface="Times New Roman" panose="02020603050405020304" pitchFamily="18" charset="0"/>
                      </a:endParaRPr>
                    </a:p>
                  </a:txBody>
                  <a:tcPr marL="9525" marR="9525" marT="9525" marB="9525" anchor="ctr"/>
                </a:tc>
                <a:extLst>
                  <a:ext uri="{0D108BD9-81ED-4DB2-BD59-A6C34878D82A}">
                    <a16:rowId xmlns:a16="http://schemas.microsoft.com/office/drawing/2014/main" val="2722256433"/>
                  </a:ext>
                </a:extLst>
              </a:tr>
              <a:tr h="1134604">
                <a:tc>
                  <a:txBody>
                    <a:bodyPr/>
                    <a:lstStyle/>
                    <a:p>
                      <a:pPr algn="ctr">
                        <a:lnSpc>
                          <a:spcPct val="115000"/>
                        </a:lnSpc>
                        <a:spcAft>
                          <a:spcPts val="800"/>
                        </a:spcAft>
                      </a:pPr>
                      <a:r>
                        <a:rPr lang="es-EC" sz="1400" kern="100">
                          <a:effectLst/>
                        </a:rPr>
                        <a:t>Capacitación Técnica</a:t>
                      </a:r>
                      <a:endParaRPr lang="es-EC" sz="1400" kern="100">
                        <a:effectLst/>
                        <a:latin typeface="Calibri" panose="020F0502020204030204" pitchFamily="34" charset="0"/>
                        <a:ea typeface="Malgun Gothic" panose="020B0503020000020004" pitchFamily="34" charset="-127"/>
                        <a:cs typeface="Times New Roman" panose="02020603050405020304" pitchFamily="18" charset="0"/>
                      </a:endParaRPr>
                    </a:p>
                  </a:txBody>
                  <a:tcPr marL="9525" marR="9525" marT="9525" marB="9525" anchor="ctr"/>
                </a:tc>
                <a:tc>
                  <a:txBody>
                    <a:bodyPr/>
                    <a:lstStyle/>
                    <a:p>
                      <a:pPr algn="ctr">
                        <a:lnSpc>
                          <a:spcPct val="115000"/>
                        </a:lnSpc>
                        <a:spcAft>
                          <a:spcPts val="800"/>
                        </a:spcAft>
                      </a:pPr>
                      <a:r>
                        <a:rPr lang="es-EC" sz="1400" kern="100" dirty="0">
                          <a:effectLst/>
                        </a:rPr>
                        <a:t>Asesoramiento en reformas presupuestarias y control de gasto público.</a:t>
                      </a:r>
                      <a:endParaRPr lang="es-EC" sz="1400" kern="100" dirty="0">
                        <a:effectLst/>
                        <a:latin typeface="Calibri" panose="020F0502020204030204" pitchFamily="34" charset="0"/>
                        <a:ea typeface="Malgun Gothic" panose="020B0503020000020004" pitchFamily="34" charset="-127"/>
                        <a:cs typeface="Times New Roman" panose="02020603050405020304" pitchFamily="18" charset="0"/>
                      </a:endParaRPr>
                    </a:p>
                  </a:txBody>
                  <a:tcPr marL="9525" marR="9525" marT="9525" marB="9525" anchor="ctr"/>
                </a:tc>
                <a:tc>
                  <a:txBody>
                    <a:bodyPr/>
                    <a:lstStyle/>
                    <a:p>
                      <a:pPr algn="ctr">
                        <a:lnSpc>
                          <a:spcPct val="115000"/>
                        </a:lnSpc>
                        <a:spcAft>
                          <a:spcPts val="800"/>
                        </a:spcAft>
                      </a:pPr>
                      <a:r>
                        <a:rPr lang="es-EC" sz="1400" kern="100" dirty="0">
                          <a:effectLst/>
                        </a:rPr>
                        <a:t>Continuo en todo el 2025</a:t>
                      </a:r>
                      <a:endParaRPr lang="es-EC" sz="1400" kern="100" dirty="0">
                        <a:effectLst/>
                        <a:latin typeface="Calibri" panose="020F0502020204030204" pitchFamily="34" charset="0"/>
                        <a:ea typeface="Malgun Gothic" panose="020B0503020000020004" pitchFamily="34" charset="-127"/>
                        <a:cs typeface="Times New Roman" panose="02020603050405020304" pitchFamily="18" charset="0"/>
                      </a:endParaRPr>
                    </a:p>
                  </a:txBody>
                  <a:tcPr marL="9525" marR="9525" marT="9525" marB="9525" anchor="ctr"/>
                </a:tc>
                <a:extLst>
                  <a:ext uri="{0D108BD9-81ED-4DB2-BD59-A6C34878D82A}">
                    <a16:rowId xmlns:a16="http://schemas.microsoft.com/office/drawing/2014/main" val="1147957403"/>
                  </a:ext>
                </a:extLst>
              </a:tr>
            </a:tbl>
          </a:graphicData>
        </a:graphic>
      </p:graphicFrame>
    </p:spTree>
    <p:extLst>
      <p:ext uri="{BB962C8B-B14F-4D97-AF65-F5344CB8AC3E}">
        <p14:creationId xmlns:p14="http://schemas.microsoft.com/office/powerpoint/2010/main" val="3494899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7E4B0D-3BCC-DC1B-43F6-090078E1E07F}"/>
              </a:ext>
            </a:extLst>
          </p:cNvPr>
          <p:cNvSpPr>
            <a:spLocks noGrp="1"/>
          </p:cNvSpPr>
          <p:nvPr>
            <p:ph type="ctrTitle"/>
          </p:nvPr>
        </p:nvSpPr>
        <p:spPr>
          <a:xfrm>
            <a:off x="0" y="228600"/>
            <a:ext cx="12192000" cy="3027362"/>
          </a:xfrm>
          <a:solidFill>
            <a:schemeClr val="accent2"/>
          </a:solidFill>
        </p:spPr>
        <p:txBody>
          <a:bodyPr>
            <a:normAutofit fontScale="90000"/>
          </a:bodyPr>
          <a:lstStyle/>
          <a:p>
            <a:pPr>
              <a:lnSpc>
                <a:spcPct val="115000"/>
              </a:lnSpc>
              <a:spcAft>
                <a:spcPts val="800"/>
              </a:spcAft>
            </a:pPr>
            <a:r>
              <a:rPr lang="es-EC" sz="1800" b="1" kern="100" dirty="0">
                <a:effectLst/>
                <a:latin typeface="Calibri" panose="020F0502020204030204" pitchFamily="34" charset="0"/>
                <a:ea typeface="Malgun Gothic" panose="020B0503020000020004" pitchFamily="34" charset="-127"/>
                <a:cs typeface="Times New Roman" panose="02020603050405020304" pitchFamily="18" charset="0"/>
              </a:rPr>
              <a:t>Conclusión</a:t>
            </a:r>
            <a:br>
              <a:rPr lang="es-EC" sz="1800" kern="100" dirty="0">
                <a:effectLst/>
                <a:latin typeface="Calibri" panose="020F0502020204030204" pitchFamily="34" charset="0"/>
                <a:ea typeface="Malgun Gothic" panose="020B0503020000020004" pitchFamily="34" charset="-127"/>
                <a:cs typeface="Times New Roman" panose="02020603050405020304" pitchFamily="18" charset="0"/>
              </a:rPr>
            </a:br>
            <a:r>
              <a:rPr lang="es-EC" sz="2700" kern="100" dirty="0">
                <a:effectLst/>
                <a:latin typeface="Calibri" panose="020F0502020204030204" pitchFamily="34" charset="0"/>
                <a:ea typeface="Malgun Gothic" panose="020B0503020000020004" pitchFamily="34" charset="-127"/>
                <a:cs typeface="Times New Roman" panose="02020603050405020304" pitchFamily="18" charset="0"/>
              </a:rPr>
              <a:t>Gestionar el presupuesto de San Pablo de Pueblo Nuevo en el año 2025 ha significado un desafío de optimización. Frente a las realidades económicas del país, nuestra respuesta desde la Comisión fue la disciplina fiscal y el respeto absoluto a los reportes exigidos por el Ministerio de Finanzas y SENPLADES. Seguiré cuidando los recursos de nuestra parroquia para que cada centavo se transforme en obras y bienestar para las comunidades de nuestro cantón Santa Ana.</a:t>
            </a:r>
            <a:br>
              <a:rPr lang="es-EC" sz="2700" kern="100" dirty="0">
                <a:effectLst/>
                <a:latin typeface="Calibri" panose="020F0502020204030204" pitchFamily="34" charset="0"/>
                <a:ea typeface="Malgun Gothic" panose="020B0503020000020004" pitchFamily="34" charset="-127"/>
                <a:cs typeface="Times New Roman" panose="02020603050405020304" pitchFamily="18" charset="0"/>
              </a:rPr>
            </a:br>
            <a:endParaRPr lang="es-EC" sz="2700" dirty="0"/>
          </a:p>
        </p:txBody>
      </p:sp>
      <p:sp>
        <p:nvSpPr>
          <p:cNvPr id="3" name="Subtítulo 2">
            <a:extLst>
              <a:ext uri="{FF2B5EF4-FFF2-40B4-BE49-F238E27FC236}">
                <a16:creationId xmlns:a16="http://schemas.microsoft.com/office/drawing/2014/main" id="{1F2FFE1B-350C-6E57-9E38-1986FD2770F7}"/>
              </a:ext>
            </a:extLst>
          </p:cNvPr>
          <p:cNvSpPr>
            <a:spLocks noGrp="1"/>
          </p:cNvSpPr>
          <p:nvPr>
            <p:ph type="subTitle" idx="1"/>
          </p:nvPr>
        </p:nvSpPr>
        <p:spPr>
          <a:xfrm>
            <a:off x="0" y="3255962"/>
            <a:ext cx="12192000" cy="3027362"/>
          </a:xfrm>
          <a:solidFill>
            <a:srgbClr val="FFFF00"/>
          </a:solidFill>
        </p:spPr>
        <p:txBody>
          <a:bodyPr/>
          <a:lstStyle/>
          <a:p>
            <a:pPr>
              <a:lnSpc>
                <a:spcPct val="115000"/>
              </a:lnSpc>
              <a:spcAft>
                <a:spcPts val="800"/>
              </a:spcAft>
            </a:pPr>
            <a:r>
              <a:rPr lang="es-EC" b="1" kern="100" dirty="0">
                <a:effectLst/>
                <a:latin typeface="Calibri" panose="020F0502020204030204" pitchFamily="34" charset="0"/>
                <a:ea typeface="Malgun Gothic" panose="020B0503020000020004" pitchFamily="34" charset="-127"/>
                <a:cs typeface="Times New Roman" panose="02020603050405020304" pitchFamily="18" charset="0"/>
              </a:rPr>
              <a:t>¡Transparencia contable y responsabilidad en el manejo de los recursos públicos!</a:t>
            </a:r>
            <a:endParaRPr lang="es-EC" kern="100" dirty="0">
              <a:effectLst/>
              <a:latin typeface="Calibri" panose="020F0502020204030204" pitchFamily="34" charset="0"/>
              <a:ea typeface="Malgun Gothic" panose="020B0503020000020004" pitchFamily="34" charset="-127"/>
              <a:cs typeface="Times New Roman" panose="02020603050405020304" pitchFamily="18" charset="0"/>
            </a:endParaRPr>
          </a:p>
          <a:p>
            <a:pPr>
              <a:lnSpc>
                <a:spcPct val="115000"/>
              </a:lnSpc>
              <a:spcAft>
                <a:spcPts val="800"/>
              </a:spcAft>
            </a:pPr>
            <a:r>
              <a:rPr lang="es-EC" b="1" kern="100" dirty="0">
                <a:effectLst/>
                <a:latin typeface="Calibri" panose="020F0502020204030204" pitchFamily="34" charset="0"/>
                <a:ea typeface="Malgun Gothic" panose="020B0503020000020004" pitchFamily="34" charset="-127"/>
                <a:cs typeface="Times New Roman" panose="02020603050405020304" pitchFamily="18" charset="0"/>
              </a:rPr>
              <a:t>Atentamente,</a:t>
            </a:r>
            <a:endParaRPr lang="es-EC" kern="100" dirty="0">
              <a:effectLst/>
              <a:latin typeface="Calibri" panose="020F0502020204030204" pitchFamily="34" charset="0"/>
              <a:ea typeface="Malgun Gothic" panose="020B0503020000020004" pitchFamily="34" charset="-127"/>
              <a:cs typeface="Times New Roman" panose="02020603050405020304" pitchFamily="18" charset="0"/>
            </a:endParaRPr>
          </a:p>
          <a:p>
            <a:pPr>
              <a:lnSpc>
                <a:spcPct val="115000"/>
              </a:lnSpc>
              <a:spcAft>
                <a:spcPts val="800"/>
              </a:spcAft>
            </a:pPr>
            <a:r>
              <a:rPr lang="es-EC" b="1" kern="100" dirty="0">
                <a:effectLst/>
                <a:latin typeface="Calibri" panose="020F0502020204030204" pitchFamily="34" charset="0"/>
                <a:ea typeface="Malgun Gothic" panose="020B0503020000020004" pitchFamily="34" charset="-127"/>
                <a:cs typeface="Times New Roman" panose="02020603050405020304" pitchFamily="18" charset="0"/>
              </a:rPr>
              <a:t>Vocal del GAD Parroquial Rural San Pablo de Pueblo Nuevo</a:t>
            </a:r>
            <a:r>
              <a:rPr lang="es-EC" kern="100" dirty="0">
                <a:effectLst/>
                <a:latin typeface="Calibri" panose="020F0502020204030204" pitchFamily="34" charset="0"/>
                <a:ea typeface="Malgun Gothic" panose="020B0503020000020004" pitchFamily="34" charset="-127"/>
                <a:cs typeface="Times New Roman" panose="02020603050405020304" pitchFamily="18" charset="0"/>
              </a:rPr>
              <a:t> </a:t>
            </a:r>
            <a:r>
              <a:rPr lang="es-EC" i="1" kern="100" dirty="0">
                <a:effectLst/>
                <a:latin typeface="Calibri" panose="020F0502020204030204" pitchFamily="34" charset="0"/>
                <a:ea typeface="Malgun Gothic" panose="020B0503020000020004" pitchFamily="34" charset="-127"/>
                <a:cs typeface="Times New Roman" panose="02020603050405020304" pitchFamily="18" charset="0"/>
              </a:rPr>
              <a:t>Presidente / Integrante de la Comisión de Presupuesto - Ejercicio Fiscal 2025</a:t>
            </a:r>
            <a:endParaRPr lang="es-EC" kern="100" dirty="0">
              <a:effectLst/>
              <a:latin typeface="Calibri" panose="020F0502020204030204" pitchFamily="34" charset="0"/>
              <a:ea typeface="Malgun Gothic" panose="020B0503020000020004" pitchFamily="34" charset="-127"/>
              <a:cs typeface="Times New Roman" panose="02020603050405020304" pitchFamily="18" charset="0"/>
            </a:endParaRPr>
          </a:p>
          <a:p>
            <a:pPr>
              <a:lnSpc>
                <a:spcPct val="115000"/>
              </a:lnSpc>
              <a:spcAft>
                <a:spcPts val="800"/>
              </a:spcAft>
            </a:pPr>
            <a:r>
              <a:rPr lang="es-EC" i="1" kern="100" dirty="0">
                <a:effectLst/>
                <a:latin typeface="Calibri" panose="020F0502020204030204" pitchFamily="34" charset="0"/>
                <a:ea typeface="Malgun Gothic" panose="020B0503020000020004" pitchFamily="34" charset="-127"/>
                <a:cs typeface="Times New Roman" panose="02020603050405020304" pitchFamily="18" charset="0"/>
              </a:rPr>
              <a:t>ING. ANA MARGARITA VELEZ MERA</a:t>
            </a:r>
            <a:endParaRPr lang="es-EC" kern="100" dirty="0">
              <a:effectLst/>
              <a:latin typeface="Calibri" panose="020F0502020204030204" pitchFamily="34" charset="0"/>
              <a:ea typeface="Malgun Gothic" panose="020B0503020000020004" pitchFamily="34" charset="-127"/>
              <a:cs typeface="Times New Roman" panose="02020603050405020304" pitchFamily="18" charset="0"/>
            </a:endParaRPr>
          </a:p>
          <a:p>
            <a:endParaRPr lang="es-EC" dirty="0"/>
          </a:p>
        </p:txBody>
      </p:sp>
    </p:spTree>
    <p:extLst>
      <p:ext uri="{BB962C8B-B14F-4D97-AF65-F5344CB8AC3E}">
        <p14:creationId xmlns:p14="http://schemas.microsoft.com/office/powerpoint/2010/main" val="34446820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TotalTime>
  <Words>867</Words>
  <Application>Microsoft Office PowerPoint</Application>
  <PresentationFormat>Panorámica</PresentationFormat>
  <Paragraphs>37</Paragraphs>
  <Slides>6</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6</vt:i4>
      </vt:variant>
    </vt:vector>
  </HeadingPairs>
  <TitlesOfParts>
    <vt:vector size="12" baseType="lpstr">
      <vt:lpstr>Aptos</vt:lpstr>
      <vt:lpstr>Aptos Display</vt:lpstr>
      <vt:lpstr>Arial</vt:lpstr>
      <vt:lpstr>Calibri</vt:lpstr>
      <vt:lpstr>Symbol</vt:lpstr>
      <vt:lpstr>Tema de Office</vt:lpstr>
      <vt:lpstr>INFORME DE RENDICIÓN DE CUENTAS 2025 GAD PARROQUIAL RURAL SAN PABLO DE PUEBLO NUEVO REPORTE ESPECIALIZADO: COMISIÓN DE PRESUPUESTO y PLANIFICACIÓN </vt:lpstr>
      <vt:lpstr>1. Gestión Presupuestaria, Transparencia y Organismos de Control El trabajo de la Comisión de Presupuesto se rige bajo la estricta vigilancia de las entidades rectoras del Estado. En este sentido, la planificación, formulación, ejecución y evaluación de nuestro presupuesto 2025 se ha sustentado y reportado bajo los parámetros exigidos por: </vt:lpstr>
      <vt:lpstr>Hitos de la Gestión Financiera 2025: Formulación Participativa: Coordinación técnica para la elaboración del presupuesto, garantizando el cumplimiento del porcentaje legal destinado a los grupos de atención prioritaria y la participación ciudadana mediante la Asamblea Local de Planificación. </vt:lpstr>
      <vt:lpstr>2. Asistencia Parlamentaria y Responsabilidad Política El compromiso con el mandante se demuestra con la permanencia y el debate democrático en el seno de la institución. Asistencia del 100% a Sesiones: Cumplí de manera responsable y puntual con la asistencia a todas las Sesiones de la Junta Parroquial (tanto Ordinarias como Extraordinarias) celebradas durante el año 2025. En estos espacios, defendí la correcta distribución de los recursos económicos para que los proyectos viales, ambientales y sociales tuvieran el respaldo financiero necesario. </vt:lpstr>
      <vt:lpstr>4. Matriz de Cumplimiento Técnico e Institucional 2025 </vt:lpstr>
      <vt:lpstr>Conclusión Gestionar el presupuesto de San Pablo de Pueblo Nuevo en el año 2025 ha significado un desafío de optimización. Frente a las realidades económicas del país, nuestra respuesta desde la Comisión fue la disciplina fiscal y el respeto absoluto a los reportes exigidos por el Ministerio de Finanzas y SENPLADES. Seguiré cuidando los recursos de nuestra parroquia para que cada centavo se transforme en obras y bienestar para las comunidades de nuestro cantón Santa Ana.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Vicente Arturo Gallardo Ripalda</dc:creator>
  <cp:lastModifiedBy>Vicente Arturo Gallardo Ripalda</cp:lastModifiedBy>
  <cp:revision>13</cp:revision>
  <dcterms:created xsi:type="dcterms:W3CDTF">2026-05-26T05:12:03Z</dcterms:created>
  <dcterms:modified xsi:type="dcterms:W3CDTF">2026-05-26T12:14:44Z</dcterms:modified>
</cp:coreProperties>
</file>