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0" d="100"/>
          <a:sy n="70" d="100"/>
        </p:scale>
        <p:origin x="7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6DF6B1-581D-FAC3-8916-692B77E276F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D3F9861-66E1-EC9D-5976-6A0DBF45DE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CCA2F007-CA2E-CDBA-5005-CCF1752CBAC5}"/>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5" name="Marcador de pie de página 4">
            <a:extLst>
              <a:ext uri="{FF2B5EF4-FFF2-40B4-BE49-F238E27FC236}">
                <a16:creationId xmlns:a16="http://schemas.microsoft.com/office/drawing/2014/main" id="{17B904EE-14C4-32C2-F340-19670524D4E8}"/>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CB895D6-4783-3FB5-5F23-9C1FAC6BC7BC}"/>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383649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5096D6-0DD6-D399-36D8-4B53E28C728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8F1F106-DB6C-D2E3-354B-37C990B4560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7D2E6E6-C278-F8EA-8264-6D286B9E684A}"/>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5" name="Marcador de pie de página 4">
            <a:extLst>
              <a:ext uri="{FF2B5EF4-FFF2-40B4-BE49-F238E27FC236}">
                <a16:creationId xmlns:a16="http://schemas.microsoft.com/office/drawing/2014/main" id="{4E09473E-3FBB-CE94-C61C-AD47619D5DF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347F80F-BC63-4D05-CB48-D0DE492E0304}"/>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186671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B2E1A2-8E8D-31F7-C2D9-C9A1398EA22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517A6AD1-05CC-0653-3940-30920C6547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845C142-64C8-D72F-6761-5A98D2E3074C}"/>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5" name="Marcador de pie de página 4">
            <a:extLst>
              <a:ext uri="{FF2B5EF4-FFF2-40B4-BE49-F238E27FC236}">
                <a16:creationId xmlns:a16="http://schemas.microsoft.com/office/drawing/2014/main" id="{A0D21199-AC59-EEC3-6875-7B6543E7E25B}"/>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EA50E6CA-A2E1-0C76-D0DC-F57E62A31FAB}"/>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2628578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A92D34-1FA6-A901-52CD-1B5058527F8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28A8045-4354-9BE7-0665-EDAC03F65C8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BBE53674-5006-73FC-F653-9E4371AA6C0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4684AFC-4584-E9A6-3DD3-8DE59F5A13EC}"/>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6" name="Marcador de pie de página 5">
            <a:extLst>
              <a:ext uri="{FF2B5EF4-FFF2-40B4-BE49-F238E27FC236}">
                <a16:creationId xmlns:a16="http://schemas.microsoft.com/office/drawing/2014/main" id="{D59A51C8-4C0C-20A1-9AB8-3DE5A096AB3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E5350E45-4DE3-8B76-071F-2B3F3265DD6C}"/>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69509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820F71-3FE2-3C6A-EDB4-F83AE26F262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E9BE912-535F-1C08-782D-4A3A185A72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699DB34-CBCC-2895-A666-E9CC282A2DC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54B88591-F699-A625-4C2F-F6A1D11557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C2B28CE-F093-77CE-1E18-28E6D1D3D88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1E222B2D-2692-ED5F-8302-4734A4636A31}"/>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8" name="Marcador de pie de página 7">
            <a:extLst>
              <a:ext uri="{FF2B5EF4-FFF2-40B4-BE49-F238E27FC236}">
                <a16:creationId xmlns:a16="http://schemas.microsoft.com/office/drawing/2014/main" id="{3AB75D68-B2B8-E3E0-E6A9-CBECCC3E6EA0}"/>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6079052F-DDCE-F9E2-7E97-1601BCADD0B7}"/>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2572843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391861-A9CD-4217-149B-F2C3ED8BE4BB}"/>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C34FD8E5-C4DF-FD7F-D132-1739426FD6F8}"/>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4" name="Marcador de pie de página 3">
            <a:extLst>
              <a:ext uri="{FF2B5EF4-FFF2-40B4-BE49-F238E27FC236}">
                <a16:creationId xmlns:a16="http://schemas.microsoft.com/office/drawing/2014/main" id="{630BB18E-E2EC-E189-5A66-39391D8F6486}"/>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0A368FE2-43FD-8C1F-994A-9E47C5B98E0A}"/>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149881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54E8BC8-8303-CB1C-161C-190B8556821D}"/>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3" name="Marcador de pie de página 2">
            <a:extLst>
              <a:ext uri="{FF2B5EF4-FFF2-40B4-BE49-F238E27FC236}">
                <a16:creationId xmlns:a16="http://schemas.microsoft.com/office/drawing/2014/main" id="{9B578255-03B5-202A-8C07-CCB701BF0BC8}"/>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E111CCFD-3318-B171-1FF4-649FBC601192}"/>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2337844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932980-C543-0971-0752-70BDDF5AE20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8C924A8-B415-F6C3-3B2F-35549EB6A6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09D442A3-518D-EB45-8A2B-BDA35960B1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F953409-7DC0-7D87-0D38-5BF19EFEDF03}"/>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6" name="Marcador de pie de página 5">
            <a:extLst>
              <a:ext uri="{FF2B5EF4-FFF2-40B4-BE49-F238E27FC236}">
                <a16:creationId xmlns:a16="http://schemas.microsoft.com/office/drawing/2014/main" id="{9B57696A-4D5E-8295-D5F0-FE5615AC8EDB}"/>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66FAB3A2-6117-AE13-B885-C8BA999A7CE7}"/>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3075668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80BC17-A437-7F43-92A8-7512FE4C5DC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E3EFAECA-C1B1-0988-C434-836D1C11D3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03A6D65-8401-0F58-276B-39EFF174A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658AB42-DAD2-C27C-7EA7-D58DD8AABF39}"/>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6" name="Marcador de pie de página 5">
            <a:extLst>
              <a:ext uri="{FF2B5EF4-FFF2-40B4-BE49-F238E27FC236}">
                <a16:creationId xmlns:a16="http://schemas.microsoft.com/office/drawing/2014/main" id="{67D54174-C422-A515-9509-FC6EFF33D3CC}"/>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5B56F665-DAC1-1201-94EA-D0EBC22EC7C8}"/>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273720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9D5AB-65A4-CED8-E250-4370001C6590}"/>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CF3CF17-A9E1-DF05-E42B-723C01F5E53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ABD3365-25CF-9FC5-AB3D-3F849BE01FA8}"/>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5" name="Marcador de pie de página 4">
            <a:extLst>
              <a:ext uri="{FF2B5EF4-FFF2-40B4-BE49-F238E27FC236}">
                <a16:creationId xmlns:a16="http://schemas.microsoft.com/office/drawing/2014/main" id="{58C81833-1C00-14E5-C28B-C2CC32E466F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DEC467A4-C367-CBA8-B1D8-3B8B2F7AA922}"/>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112791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7D94FB1-3193-57C1-55BE-17473B7581C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BA62344B-FAB4-01DC-86D4-BEE3BA9034E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1892947-9159-8CA1-E1A2-B7C9A9230E8F}"/>
              </a:ext>
            </a:extLst>
          </p:cNvPr>
          <p:cNvSpPr>
            <a:spLocks noGrp="1"/>
          </p:cNvSpPr>
          <p:nvPr>
            <p:ph type="dt" sz="half" idx="10"/>
          </p:nvPr>
        </p:nvSpPr>
        <p:spPr/>
        <p:txBody>
          <a:bodyPr/>
          <a:lstStyle/>
          <a:p>
            <a:fld id="{9264D4B7-352E-48AB-81D5-D90882080695}" type="datetimeFigureOut">
              <a:rPr lang="es-EC" smtClean="0"/>
              <a:t>26/05/2026</a:t>
            </a:fld>
            <a:endParaRPr lang="es-EC"/>
          </a:p>
        </p:txBody>
      </p:sp>
      <p:sp>
        <p:nvSpPr>
          <p:cNvPr id="5" name="Marcador de pie de página 4">
            <a:extLst>
              <a:ext uri="{FF2B5EF4-FFF2-40B4-BE49-F238E27FC236}">
                <a16:creationId xmlns:a16="http://schemas.microsoft.com/office/drawing/2014/main" id="{A9853676-2426-A4BA-8F6D-920F8C6B544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920A350-4990-ACDE-FDFD-514A5A2AD14E}"/>
              </a:ext>
            </a:extLst>
          </p:cNvPr>
          <p:cNvSpPr>
            <a:spLocks noGrp="1"/>
          </p:cNvSpPr>
          <p:nvPr>
            <p:ph type="sldNum" sz="quarter" idx="12"/>
          </p:nvPr>
        </p:nvSpPr>
        <p:spPr/>
        <p:txBody>
          <a:bodyPr/>
          <a:lstStyle/>
          <a:p>
            <a:fld id="{D4F49EAE-537B-4AA5-9C60-5AFB881DD554}" type="slidenum">
              <a:rPr lang="es-EC" smtClean="0"/>
              <a:t>‹Nº›</a:t>
            </a:fld>
            <a:endParaRPr lang="es-EC"/>
          </a:p>
        </p:txBody>
      </p:sp>
    </p:spTree>
    <p:extLst>
      <p:ext uri="{BB962C8B-B14F-4D97-AF65-F5344CB8AC3E}">
        <p14:creationId xmlns:p14="http://schemas.microsoft.com/office/powerpoint/2010/main" val="107984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6D25CD2-43C5-B9CF-9C70-B098B48DC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148ADE3A-F93C-DC20-D032-970C6833F3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E89FE21-4C84-DF55-0C95-CA5A1F580A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64D4B7-352E-48AB-81D5-D90882080695}" type="datetimeFigureOut">
              <a:rPr lang="es-EC" smtClean="0"/>
              <a:t>26/05/2026</a:t>
            </a:fld>
            <a:endParaRPr lang="es-EC"/>
          </a:p>
        </p:txBody>
      </p:sp>
      <p:sp>
        <p:nvSpPr>
          <p:cNvPr id="5" name="Marcador de pie de página 4">
            <a:extLst>
              <a:ext uri="{FF2B5EF4-FFF2-40B4-BE49-F238E27FC236}">
                <a16:creationId xmlns:a16="http://schemas.microsoft.com/office/drawing/2014/main" id="{025E7DDA-3158-A4B5-863A-DF9F10A579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C"/>
          </a:p>
        </p:txBody>
      </p:sp>
      <p:sp>
        <p:nvSpPr>
          <p:cNvPr id="6" name="Marcador de número de diapositiva 5">
            <a:extLst>
              <a:ext uri="{FF2B5EF4-FFF2-40B4-BE49-F238E27FC236}">
                <a16:creationId xmlns:a16="http://schemas.microsoft.com/office/drawing/2014/main" id="{7A11294A-5DCE-0636-8627-7CDCA3B3B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F49EAE-537B-4AA5-9C60-5AFB881DD554}" type="slidenum">
              <a:rPr lang="es-EC" smtClean="0"/>
              <a:t>‹Nº›</a:t>
            </a:fld>
            <a:endParaRPr lang="es-EC"/>
          </a:p>
        </p:txBody>
      </p:sp>
    </p:spTree>
    <p:extLst>
      <p:ext uri="{BB962C8B-B14F-4D97-AF65-F5344CB8AC3E}">
        <p14:creationId xmlns:p14="http://schemas.microsoft.com/office/powerpoint/2010/main" val="3106846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6F8C22-09EC-9F3D-9AB7-A3245708F6A6}"/>
              </a:ext>
            </a:extLst>
          </p:cNvPr>
          <p:cNvSpPr>
            <a:spLocks noGrp="1"/>
          </p:cNvSpPr>
          <p:nvPr>
            <p:ph type="ctrTitle"/>
          </p:nvPr>
        </p:nvSpPr>
        <p:spPr>
          <a:xfrm>
            <a:off x="279400" y="177801"/>
            <a:ext cx="11430000" cy="2057400"/>
          </a:xfrm>
          <a:solidFill>
            <a:schemeClr val="bg2"/>
          </a:solidFill>
        </p:spPr>
        <p:txBody>
          <a:bodyPr>
            <a:normAutofit/>
          </a:bodyPr>
          <a:lstStyle/>
          <a:p>
            <a:pPr>
              <a:lnSpc>
                <a:spcPct val="115000"/>
              </a:lnSpc>
              <a:spcAft>
                <a:spcPts val="800"/>
              </a:spcAft>
            </a:pP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INFORME DE RENDICIÓN DE CUENTAS 2025</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GAD PARROQUIAL RURAL SAN PABLO DE PUEBLO NUEVO</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EJE DE AMBIENTE, PROTECCIÓN Y CUIDADO NATURAL</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400" dirty="0"/>
          </a:p>
        </p:txBody>
      </p:sp>
      <p:sp>
        <p:nvSpPr>
          <p:cNvPr id="3" name="Subtítulo 2">
            <a:extLst>
              <a:ext uri="{FF2B5EF4-FFF2-40B4-BE49-F238E27FC236}">
                <a16:creationId xmlns:a16="http://schemas.microsoft.com/office/drawing/2014/main" id="{C0E4B00E-923E-AC4B-5472-CFF3692E1B14}"/>
              </a:ext>
            </a:extLst>
          </p:cNvPr>
          <p:cNvSpPr>
            <a:spLocks noGrp="1"/>
          </p:cNvSpPr>
          <p:nvPr>
            <p:ph type="subTitle" idx="1"/>
          </p:nvPr>
        </p:nvSpPr>
        <p:spPr>
          <a:xfrm>
            <a:off x="482600" y="2819400"/>
            <a:ext cx="11226800" cy="2971799"/>
          </a:xfrm>
          <a:solidFill>
            <a:srgbClr val="92D050"/>
          </a:solidFill>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just">
              <a:lnSpc>
                <a:spcPct val="115000"/>
              </a:lnSpc>
              <a:spcAft>
                <a:spcPts val="800"/>
              </a:spcAft>
            </a:pPr>
            <a:r>
              <a:rPr lang="es-EC" sz="2600" b="1" kern="100" dirty="0">
                <a:effectLst/>
                <a:latin typeface="Calibri" panose="020F0502020204030204" pitchFamily="34" charset="0"/>
                <a:ea typeface="Malgun Gothic" panose="020B0503020000020004" pitchFamily="34" charset="-127"/>
                <a:cs typeface="Times New Roman" panose="02020603050405020304" pitchFamily="18" charset="0"/>
              </a:rPr>
              <a:t>Estimados ciudadanos de la parroquia San Pablo de Pueblo Nuevo, Cantón Santa Ana, Provincia de Manabí:</a:t>
            </a:r>
            <a:endParaRPr lang="es-EC" sz="2600"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gn="just">
              <a:lnSpc>
                <a:spcPct val="115000"/>
              </a:lnSpc>
              <a:spcAft>
                <a:spcPts val="800"/>
              </a:spcAft>
            </a:pPr>
            <a:r>
              <a:rPr lang="es-EC" sz="2600" kern="100" dirty="0">
                <a:effectLst/>
                <a:latin typeface="Calibri" panose="020F0502020204030204" pitchFamily="34" charset="0"/>
                <a:ea typeface="Malgun Gothic" panose="020B0503020000020004" pitchFamily="34" charset="-127"/>
                <a:cs typeface="Times New Roman" panose="02020603050405020304" pitchFamily="18" charset="0"/>
              </a:rPr>
              <a:t>En cumplimiento con las funciones que me otorga la Constitución de la República y el COOTAD como Vocal del GAD Parroquial, y bajo los principios de transparencia y participación ciudadana, presento ante ustedes el informe de gestión correspondiente al </a:t>
            </a:r>
            <a:r>
              <a:rPr lang="es-EC" sz="2600" b="1" kern="100" dirty="0">
                <a:effectLst/>
                <a:latin typeface="Calibri" panose="020F0502020204030204" pitchFamily="34" charset="0"/>
                <a:ea typeface="Malgun Gothic" panose="020B0503020000020004" pitchFamily="34" charset="-127"/>
                <a:cs typeface="Times New Roman" panose="02020603050405020304" pitchFamily="18" charset="0"/>
              </a:rPr>
              <a:t>ejercicio fiscal 2025</a:t>
            </a:r>
            <a:r>
              <a:rPr lang="es-EC" sz="2600" kern="100" dirty="0">
                <a:effectLst/>
                <a:latin typeface="Calibri" panose="020F0502020204030204" pitchFamily="34" charset="0"/>
                <a:ea typeface="Malgun Gothic" panose="020B0503020000020004" pitchFamily="34" charset="-127"/>
                <a:cs typeface="Times New Roman" panose="02020603050405020304" pitchFamily="18" charset="0"/>
              </a:rPr>
              <a:t>, enfocado de manera prioritaria en la preservación de nuestro entorno natural, la fiscalización ambiental en territorio y la responsabilidad legislativa.</a:t>
            </a:r>
          </a:p>
          <a:p>
            <a:endParaRPr lang="es-EC" dirty="0"/>
          </a:p>
        </p:txBody>
      </p:sp>
    </p:spTree>
    <p:extLst>
      <p:ext uri="{BB962C8B-B14F-4D97-AF65-F5344CB8AC3E}">
        <p14:creationId xmlns:p14="http://schemas.microsoft.com/office/powerpoint/2010/main" val="14546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28894-E3DD-95D6-1432-575347213DEF}"/>
              </a:ext>
            </a:extLst>
          </p:cNvPr>
          <p:cNvSpPr>
            <a:spLocks noGrp="1"/>
          </p:cNvSpPr>
          <p:nvPr>
            <p:ph type="ctrTitle"/>
          </p:nvPr>
        </p:nvSpPr>
        <p:spPr>
          <a:xfrm>
            <a:off x="254000" y="177801"/>
            <a:ext cx="11582400" cy="2619990"/>
          </a:xfrm>
          <a:solidFill>
            <a:schemeClr val="accent2">
              <a:lumMod val="60000"/>
              <a:lumOff val="40000"/>
            </a:schemeClr>
          </a:solidFill>
        </p:spPr>
        <p:txBody>
          <a:bodyPr>
            <a:normAutofit fontScale="90000"/>
          </a:bodyPr>
          <a:lstStyle/>
          <a:p>
            <a:pPr>
              <a:lnSpc>
                <a:spcPct val="115000"/>
              </a:lnSpc>
              <a:spcAft>
                <a:spcPts val="800"/>
              </a:spcAft>
            </a:pP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1. Gestión Ambiental en Territorio y Preservación</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t>La riqueza natural de nuestra parroquia rural demanda una vigilancia constante para asegurar que las actividades humanas y productivas convivan en armonía con la naturaleza.</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Monitoreo y Recorrido Integral de Comunidades</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t>Con la finalidad de ejercer un control real y directo, ejecuté un </a:t>
            </a: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plan de recorridos de inspección en la totalidad de las comunidades y recintos</a:t>
            </a:r>
            <a: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t> de San Pablo de Pueblo Nuevo.</a:t>
            </a:r>
            <a:br>
              <a:rPr lang="es-EC" sz="18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dirty="0"/>
          </a:p>
        </p:txBody>
      </p:sp>
      <p:sp>
        <p:nvSpPr>
          <p:cNvPr id="3" name="Subtítulo 2">
            <a:extLst>
              <a:ext uri="{FF2B5EF4-FFF2-40B4-BE49-F238E27FC236}">
                <a16:creationId xmlns:a16="http://schemas.microsoft.com/office/drawing/2014/main" id="{47BA8095-B7F2-0498-AB1E-589EE3F748CE}"/>
              </a:ext>
            </a:extLst>
          </p:cNvPr>
          <p:cNvSpPr>
            <a:spLocks noGrp="1"/>
          </p:cNvSpPr>
          <p:nvPr>
            <p:ph type="subTitle" idx="1"/>
          </p:nvPr>
        </p:nvSpPr>
        <p:spPr>
          <a:xfrm>
            <a:off x="253999" y="3222010"/>
            <a:ext cx="11582399" cy="2619990"/>
          </a:xfrm>
          <a:solidFill>
            <a:schemeClr val="bg2"/>
          </a:solidFill>
        </p:spPr>
        <p:txBody>
          <a:bodyPr>
            <a:normAutofit/>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Objetivo:</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Constatar de primera mano que se estén aplicando las medidas adecuadas para la protección y el cuidado del medio ambiente de nuestra localidad.</a:t>
            </a:r>
          </a:p>
          <a:p>
            <a:pPr marL="342900" lvl="0" indent="-342900" algn="just">
              <a:lnSpc>
                <a:spcPct val="115000"/>
              </a:lnSpc>
              <a:spcAft>
                <a:spcPts val="800"/>
              </a:spcAft>
              <a:buSzPts val="1000"/>
              <a:buFont typeface="Symbol" panose="05050102010706020507" pitchFamily="18" charset="2"/>
              <a:buChar char=""/>
              <a:tabLst>
                <a:tab pos="457200" algn="l"/>
              </a:tabLst>
            </a:pPr>
            <a:r>
              <a:rPr lang="es-EC" b="1" kern="100" dirty="0">
                <a:effectLst/>
                <a:latin typeface="Calibri" panose="020F0502020204030204" pitchFamily="34" charset="0"/>
                <a:ea typeface="Malgun Gothic" panose="020B0503020000020004" pitchFamily="34" charset="-127"/>
                <a:cs typeface="Times New Roman" panose="02020603050405020304" pitchFamily="18" charset="0"/>
              </a:rPr>
              <a:t>Acciones en Territorio:</a:t>
            </a:r>
            <a:r>
              <a:rPr lang="es-EC" kern="100" dirty="0">
                <a:effectLst/>
                <a:latin typeface="Calibri" panose="020F0502020204030204" pitchFamily="34" charset="0"/>
                <a:ea typeface="Malgun Gothic" panose="020B0503020000020004" pitchFamily="34" charset="-127"/>
                <a:cs typeface="Times New Roman" panose="02020603050405020304" pitchFamily="18" charset="0"/>
              </a:rPr>
              <a:t> Durante estas visitas vecinales, se verificó el estado de las fuentes hídricas, se dialogó con los moradores sobre el manejo de desechos y se promovieron prácticas agrícolas sostenibles que eviten la degradación de nuestros suelos manabitas.</a:t>
            </a:r>
          </a:p>
          <a:p>
            <a:endParaRPr lang="es-EC" dirty="0"/>
          </a:p>
        </p:txBody>
      </p:sp>
    </p:spTree>
    <p:extLst>
      <p:ext uri="{BB962C8B-B14F-4D97-AF65-F5344CB8AC3E}">
        <p14:creationId xmlns:p14="http://schemas.microsoft.com/office/powerpoint/2010/main" val="307261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28295B-FA4B-27F6-75C1-02B72E6BBC49}"/>
              </a:ext>
            </a:extLst>
          </p:cNvPr>
          <p:cNvSpPr>
            <a:spLocks noGrp="1"/>
          </p:cNvSpPr>
          <p:nvPr>
            <p:ph type="ctrTitle"/>
          </p:nvPr>
        </p:nvSpPr>
        <p:spPr>
          <a:xfrm>
            <a:off x="0" y="381001"/>
            <a:ext cx="12192000" cy="2057400"/>
          </a:xfrm>
          <a:solidFill>
            <a:srgbClr val="00B0F0"/>
          </a:solidFill>
        </p:spPr>
        <p:txBody>
          <a:bodyPr>
            <a:noAutofit/>
          </a:bodyPr>
          <a:lstStyle/>
          <a:p>
            <a:pPr>
              <a:lnSpc>
                <a:spcPct val="115000"/>
              </a:lnSpc>
              <a:spcAft>
                <a:spcPts val="800"/>
              </a:spcAft>
            </a:pPr>
            <a:r>
              <a:rPr lang="es-EC" sz="2800" b="1" kern="100" dirty="0">
                <a:effectLst/>
                <a:latin typeface="Calibri" panose="020F0502020204030204" pitchFamily="34" charset="0"/>
                <a:ea typeface="Malgun Gothic" panose="020B0503020000020004" pitchFamily="34" charset="-127"/>
                <a:cs typeface="Times New Roman" panose="02020603050405020304" pitchFamily="18" charset="0"/>
              </a:rPr>
              <a:t>2. Capacitación, Fortalecimiento y Labor Legislativa</a:t>
            </a:r>
            <a:br>
              <a:rPr lang="es-EC" sz="28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800" kern="100" dirty="0">
                <a:effectLst/>
                <a:latin typeface="Calibri" panose="020F0502020204030204" pitchFamily="34" charset="0"/>
                <a:ea typeface="Malgun Gothic" panose="020B0503020000020004" pitchFamily="34" charset="-127"/>
                <a:cs typeface="Times New Roman" panose="02020603050405020304" pitchFamily="18" charset="0"/>
              </a:rPr>
              <a:t>Para que la gestión ambiental sea efectiva, la toma de decisiones debe sustentarse en el conocimiento técnico y en la normativa legal vigente de nuestro país.</a:t>
            </a:r>
            <a:br>
              <a:rPr lang="es-EC" sz="28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800" dirty="0"/>
          </a:p>
        </p:txBody>
      </p:sp>
      <p:sp>
        <p:nvSpPr>
          <p:cNvPr id="3" name="Subtítulo 2">
            <a:extLst>
              <a:ext uri="{FF2B5EF4-FFF2-40B4-BE49-F238E27FC236}">
                <a16:creationId xmlns:a16="http://schemas.microsoft.com/office/drawing/2014/main" id="{7A945E56-EF8D-B79B-8AF6-0A4394C3A698}"/>
              </a:ext>
            </a:extLst>
          </p:cNvPr>
          <p:cNvSpPr>
            <a:spLocks noGrp="1"/>
          </p:cNvSpPr>
          <p:nvPr>
            <p:ph type="subTitle" idx="1"/>
          </p:nvPr>
        </p:nvSpPr>
        <p:spPr>
          <a:xfrm>
            <a:off x="0" y="2920999"/>
            <a:ext cx="12192000" cy="3555999"/>
          </a:xfrm>
          <a:solidFill>
            <a:schemeClr val="accent3">
              <a:lumMod val="20000"/>
              <a:lumOff val="80000"/>
            </a:schemeClr>
          </a:solidFill>
        </p:spPr>
        <p:txBody>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Asesoramiento y Capacitación Constante:</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Durante todo el período 2025, participé de manera activa en jornadas de formación y asesoramiento especializado en materia de legislación ambiental rural, mecanismos de conservación y políticas de desarrollo sustentable. Esto me ha permitido enfocar las normativas locales con un criterio técnico mucho más sólido.</a:t>
            </a:r>
          </a:p>
          <a:p>
            <a:pPr marL="342900" lvl="0" indent="-342900" algn="just">
              <a:lnSpc>
                <a:spcPct val="115000"/>
              </a:lnSpc>
              <a:spcAft>
                <a:spcPts val="800"/>
              </a:spcAft>
              <a:buSzPts val="1000"/>
              <a:buFont typeface="Symbol" panose="05050102010706020507" pitchFamily="18" charset="2"/>
              <a:buChar char=""/>
              <a:tabLst>
                <a:tab pos="457200" algn="l"/>
              </a:tabLst>
            </a:pP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Asistencia y Participación en el Pleno:</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Cumplí con total responsabilidad mi rol democrático mediante la </a:t>
            </a:r>
            <a:r>
              <a:rPr lang="es-EC" sz="2000" b="1" kern="100" dirty="0">
                <a:effectLst/>
                <a:latin typeface="Calibri" panose="020F0502020204030204" pitchFamily="34" charset="0"/>
                <a:ea typeface="Malgun Gothic" panose="020B0503020000020004" pitchFamily="34" charset="-127"/>
                <a:cs typeface="Times New Roman" panose="02020603050405020304" pitchFamily="18" charset="0"/>
              </a:rPr>
              <a:t>asistencia puntual y participación activa en todas las Sesiones de la Junta Parroquial</a:t>
            </a:r>
            <a:r>
              <a:rPr lang="es-EC" sz="2000" kern="100" dirty="0">
                <a:effectLst/>
                <a:latin typeface="Calibri" panose="020F0502020204030204" pitchFamily="34" charset="0"/>
                <a:ea typeface="Malgun Gothic" panose="020B0503020000020004" pitchFamily="34" charset="-127"/>
                <a:cs typeface="Times New Roman" panose="02020603050405020304" pitchFamily="18" charset="0"/>
              </a:rPr>
              <a:t> (Ordinarias y Extraordinarias), asegurando que la perspectiva ambiental y el bienestar de los recintos estén siempre sobre la mesa de debate para la aprobación de resoluciones.</a:t>
            </a:r>
          </a:p>
          <a:p>
            <a:endParaRPr lang="es-EC" dirty="0"/>
          </a:p>
        </p:txBody>
      </p:sp>
    </p:spTree>
    <p:extLst>
      <p:ext uri="{BB962C8B-B14F-4D97-AF65-F5344CB8AC3E}">
        <p14:creationId xmlns:p14="http://schemas.microsoft.com/office/powerpoint/2010/main" val="969928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DDBEF0-75F9-12C7-1E23-1BE500F5DA5B}"/>
              </a:ext>
            </a:extLst>
          </p:cNvPr>
          <p:cNvSpPr>
            <a:spLocks noGrp="1"/>
          </p:cNvSpPr>
          <p:nvPr>
            <p:ph type="ctrTitle"/>
          </p:nvPr>
        </p:nvSpPr>
        <p:spPr>
          <a:xfrm>
            <a:off x="1524000" y="450378"/>
            <a:ext cx="9144000" cy="382136"/>
          </a:xfrm>
        </p:spPr>
        <p:txBody>
          <a:bodyPr>
            <a:noAutofit/>
          </a:bodyPr>
          <a:lstStyle/>
          <a:p>
            <a:r>
              <a:rPr lang="es-EC" sz="2800" b="1" dirty="0">
                <a:effectLst/>
                <a:latin typeface="Calibri" panose="020F0502020204030204" pitchFamily="34" charset="0"/>
                <a:ea typeface="Malgun Gothic" panose="020B0503020000020004" pitchFamily="34" charset="-127"/>
                <a:cs typeface="Times New Roman" panose="02020603050405020304" pitchFamily="18" charset="0"/>
              </a:rPr>
              <a:t>. Matriz de Indicadores de Gestión Ambiental y Gobernanza 2025</a:t>
            </a:r>
            <a:endParaRPr lang="es-EC" sz="2800" dirty="0"/>
          </a:p>
        </p:txBody>
      </p:sp>
      <p:sp>
        <p:nvSpPr>
          <p:cNvPr id="3" name="Subtítulo 2">
            <a:extLst>
              <a:ext uri="{FF2B5EF4-FFF2-40B4-BE49-F238E27FC236}">
                <a16:creationId xmlns:a16="http://schemas.microsoft.com/office/drawing/2014/main" id="{88CE5304-8665-F931-C272-E8F98AB149F9}"/>
              </a:ext>
            </a:extLst>
          </p:cNvPr>
          <p:cNvSpPr>
            <a:spLocks noGrp="1"/>
          </p:cNvSpPr>
          <p:nvPr>
            <p:ph type="subTitle" idx="1"/>
          </p:nvPr>
        </p:nvSpPr>
        <p:spPr/>
        <p:txBody>
          <a:bodyPr/>
          <a:lstStyle/>
          <a:p>
            <a:endParaRPr lang="es-EC"/>
          </a:p>
        </p:txBody>
      </p:sp>
      <p:graphicFrame>
        <p:nvGraphicFramePr>
          <p:cNvPr id="4" name="Tabla 3">
            <a:extLst>
              <a:ext uri="{FF2B5EF4-FFF2-40B4-BE49-F238E27FC236}">
                <a16:creationId xmlns:a16="http://schemas.microsoft.com/office/drawing/2014/main" id="{94C050CE-E70F-C4EF-D3A3-4FFB909E65E0}"/>
              </a:ext>
            </a:extLst>
          </p:cNvPr>
          <p:cNvGraphicFramePr>
            <a:graphicFrameLocks noGrp="1"/>
          </p:cNvGraphicFramePr>
          <p:nvPr>
            <p:extLst>
              <p:ext uri="{D42A27DB-BD31-4B8C-83A1-F6EECF244321}">
                <p14:modId xmlns:p14="http://schemas.microsoft.com/office/powerpoint/2010/main" val="4165319058"/>
              </p:ext>
            </p:extLst>
          </p:nvPr>
        </p:nvGraphicFramePr>
        <p:xfrm>
          <a:off x="0" y="941696"/>
          <a:ext cx="12192000" cy="5465927"/>
        </p:xfrm>
        <a:graphic>
          <a:graphicData uri="http://schemas.openxmlformats.org/drawingml/2006/table">
            <a:tbl>
              <a:tblPr firstRow="1" firstCol="1" bandRow="1">
                <a:tableStyleId>{5C22544A-7EE6-4342-B048-85BDC9FD1C3A}</a:tableStyleId>
              </a:tblPr>
              <a:tblGrid>
                <a:gridCol w="3029803">
                  <a:extLst>
                    <a:ext uri="{9D8B030D-6E8A-4147-A177-3AD203B41FA5}">
                      <a16:colId xmlns:a16="http://schemas.microsoft.com/office/drawing/2014/main" val="3683956578"/>
                    </a:ext>
                  </a:extLst>
                </a:gridCol>
                <a:gridCol w="3066197">
                  <a:extLst>
                    <a:ext uri="{9D8B030D-6E8A-4147-A177-3AD203B41FA5}">
                      <a16:colId xmlns:a16="http://schemas.microsoft.com/office/drawing/2014/main" val="3560493229"/>
                    </a:ext>
                  </a:extLst>
                </a:gridCol>
                <a:gridCol w="3048000">
                  <a:extLst>
                    <a:ext uri="{9D8B030D-6E8A-4147-A177-3AD203B41FA5}">
                      <a16:colId xmlns:a16="http://schemas.microsoft.com/office/drawing/2014/main" val="1223122678"/>
                    </a:ext>
                  </a:extLst>
                </a:gridCol>
                <a:gridCol w="3048000">
                  <a:extLst>
                    <a:ext uri="{9D8B030D-6E8A-4147-A177-3AD203B41FA5}">
                      <a16:colId xmlns:a16="http://schemas.microsoft.com/office/drawing/2014/main" val="2014679041"/>
                    </a:ext>
                  </a:extLst>
                </a:gridCol>
              </a:tblGrid>
              <a:tr h="796301">
                <a:tc>
                  <a:txBody>
                    <a:bodyPr/>
                    <a:lstStyle/>
                    <a:p>
                      <a:pPr algn="ctr">
                        <a:lnSpc>
                          <a:spcPct val="115000"/>
                        </a:lnSpc>
                        <a:spcAft>
                          <a:spcPts val="800"/>
                        </a:spcAft>
                      </a:pPr>
                      <a:r>
                        <a:rPr lang="es-EC" sz="1600" kern="100" dirty="0">
                          <a:effectLst/>
                        </a:rPr>
                        <a:t>Componente de Gestión</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Acciones Realizadas</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Ámbito de Cobertura</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Estado / Resultado</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1031088607"/>
                  </a:ext>
                </a:extLst>
              </a:tr>
              <a:tr h="1556542">
                <a:tc>
                  <a:txBody>
                    <a:bodyPr/>
                    <a:lstStyle/>
                    <a:p>
                      <a:pPr algn="ctr">
                        <a:lnSpc>
                          <a:spcPct val="115000"/>
                        </a:lnSpc>
                        <a:spcAft>
                          <a:spcPts val="800"/>
                        </a:spcAft>
                      </a:pPr>
                      <a:r>
                        <a:rPr lang="es-EC" sz="1600" kern="100" dirty="0">
                          <a:effectLst/>
                        </a:rPr>
                        <a:t>Fiscalización Ambiental</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Inspección visual y control preventivo del entorno natural.</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100% de las comunidades de la parroquia.</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a:effectLst/>
                        </a:rPr>
                        <a:t>Cumplido / Monitoreo continuo</a:t>
                      </a:r>
                      <a:endParaRPr lang="es-EC" sz="1600" kern="10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2516135198"/>
                  </a:ext>
                </a:extLst>
              </a:tr>
              <a:tr h="1556542">
                <a:tc>
                  <a:txBody>
                    <a:bodyPr/>
                    <a:lstStyle/>
                    <a:p>
                      <a:pPr algn="ctr">
                        <a:lnSpc>
                          <a:spcPct val="115000"/>
                        </a:lnSpc>
                        <a:spcAft>
                          <a:spcPts val="800"/>
                        </a:spcAft>
                      </a:pPr>
                      <a:r>
                        <a:rPr lang="es-EC" sz="1600" kern="100" dirty="0">
                          <a:effectLst/>
                        </a:rPr>
                        <a:t>Fortalecimiento Técnico</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Recepción de asesoramiento legal y capacitación ambiental.</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Fortalecimiento de las funciones del Vocal.</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Ejecutado durante todo el 2025</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3305656396"/>
                  </a:ext>
                </a:extLst>
              </a:tr>
              <a:tr h="1556542">
                <a:tc>
                  <a:txBody>
                    <a:bodyPr/>
                    <a:lstStyle/>
                    <a:p>
                      <a:pPr algn="ctr">
                        <a:lnSpc>
                          <a:spcPct val="115000"/>
                        </a:lnSpc>
                        <a:spcAft>
                          <a:spcPts val="800"/>
                        </a:spcAft>
                      </a:pPr>
                      <a:r>
                        <a:rPr lang="es-EC" sz="1600" kern="100" dirty="0">
                          <a:effectLst/>
                        </a:rPr>
                        <a:t>Responsabilidad Política</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Asistencia absoluta a las Sesiones de la Junta Parroquial.</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Seno del Gobierno Parroquial.</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tc>
                  <a:txBody>
                    <a:bodyPr/>
                    <a:lstStyle/>
                    <a:p>
                      <a:pPr algn="ctr">
                        <a:lnSpc>
                          <a:spcPct val="115000"/>
                        </a:lnSpc>
                        <a:spcAft>
                          <a:spcPts val="800"/>
                        </a:spcAft>
                      </a:pPr>
                      <a:r>
                        <a:rPr lang="es-EC" sz="1600" kern="100" dirty="0">
                          <a:effectLst/>
                        </a:rPr>
                        <a:t>100% de Asistencia y participación</a:t>
                      </a:r>
                      <a:endParaRPr lang="es-EC" sz="1600" kern="100" dirty="0">
                        <a:effectLst/>
                        <a:latin typeface="Calibri" panose="020F0502020204030204" pitchFamily="34" charset="0"/>
                        <a:ea typeface="Malgun Gothic" panose="020B0503020000020004" pitchFamily="34" charset="-127"/>
                        <a:cs typeface="Times New Roman" panose="02020603050405020304" pitchFamily="18" charset="0"/>
                      </a:endParaRPr>
                    </a:p>
                  </a:txBody>
                  <a:tcPr marL="9525" marR="9525" marT="9525" marB="9525" anchor="ctr"/>
                </a:tc>
                <a:extLst>
                  <a:ext uri="{0D108BD9-81ED-4DB2-BD59-A6C34878D82A}">
                    <a16:rowId xmlns:a16="http://schemas.microsoft.com/office/drawing/2014/main" val="3135177769"/>
                  </a:ext>
                </a:extLst>
              </a:tr>
            </a:tbl>
          </a:graphicData>
        </a:graphic>
      </p:graphicFrame>
    </p:spTree>
    <p:extLst>
      <p:ext uri="{BB962C8B-B14F-4D97-AF65-F5344CB8AC3E}">
        <p14:creationId xmlns:p14="http://schemas.microsoft.com/office/powerpoint/2010/main" val="2141156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AB855-D3A1-3E50-4D40-677C41F894E8}"/>
              </a:ext>
            </a:extLst>
          </p:cNvPr>
          <p:cNvSpPr>
            <a:spLocks noGrp="1"/>
          </p:cNvSpPr>
          <p:nvPr>
            <p:ph type="ctrTitle"/>
          </p:nvPr>
        </p:nvSpPr>
        <p:spPr>
          <a:xfrm>
            <a:off x="0" y="-254000"/>
            <a:ext cx="12192000" cy="3301999"/>
          </a:xfrm>
          <a:solidFill>
            <a:schemeClr val="bg2"/>
          </a:solidFill>
        </p:spPr>
        <p:txBody>
          <a:bodyPr>
            <a:noAutofit/>
          </a:bodyPr>
          <a:lstStyle/>
          <a:p>
            <a:pPr>
              <a:lnSpc>
                <a:spcPct val="115000"/>
              </a:lnSpc>
              <a:spcAft>
                <a:spcPts val="800"/>
              </a:spcAft>
            </a:pPr>
            <a:r>
              <a:rPr lang="es-EC" sz="2400" b="1" kern="100" dirty="0">
                <a:effectLst/>
                <a:latin typeface="Calibri" panose="020F0502020204030204" pitchFamily="34" charset="0"/>
                <a:ea typeface="Malgun Gothic" panose="020B0503020000020004" pitchFamily="34" charset="-127"/>
                <a:cs typeface="Times New Roman" panose="02020603050405020304" pitchFamily="18" charset="0"/>
              </a:rPr>
              <a:t>Conclusión y Compromiso</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t>Proteger el medio ambiente en San Pablo de Pueblo Nuevo no es una opción, es una obligación con las futuras generaciones que heredarán estas tierras en el cantón Santa Ana. Los recorridos realizados en el año 2025 me permiten tener un diagnóstico claro de los desafíos ecológicos que enfrentamos. Seguiré trabajando firmemente desde la legislación y el territorio para que nuestra parroquia progrese sin destruir sus recursos naturales.</a:t>
            </a:r>
            <a:br>
              <a:rPr lang="es-EC" sz="2400" kern="100" dirty="0">
                <a:effectLst/>
                <a:latin typeface="Calibri" panose="020F0502020204030204" pitchFamily="34" charset="0"/>
                <a:ea typeface="Malgun Gothic" panose="020B0503020000020004" pitchFamily="34" charset="-127"/>
                <a:cs typeface="Times New Roman" panose="02020603050405020304" pitchFamily="18" charset="0"/>
              </a:rPr>
            </a:br>
            <a:endParaRPr lang="es-EC" sz="2400" dirty="0"/>
          </a:p>
        </p:txBody>
      </p:sp>
      <p:sp>
        <p:nvSpPr>
          <p:cNvPr id="3" name="Subtítulo 2">
            <a:extLst>
              <a:ext uri="{FF2B5EF4-FFF2-40B4-BE49-F238E27FC236}">
                <a16:creationId xmlns:a16="http://schemas.microsoft.com/office/drawing/2014/main" id="{0D33890F-68DD-DB6C-C5CD-04C9BC776487}"/>
              </a:ext>
            </a:extLst>
          </p:cNvPr>
          <p:cNvSpPr>
            <a:spLocks noGrp="1"/>
          </p:cNvSpPr>
          <p:nvPr>
            <p:ph type="subTitle" idx="1"/>
          </p:nvPr>
        </p:nvSpPr>
        <p:spPr>
          <a:xfrm>
            <a:off x="0" y="3261815"/>
            <a:ext cx="12192000" cy="3037385"/>
          </a:xfrm>
          <a:solidFill>
            <a:srgbClr val="FFFF00"/>
          </a:solidFill>
        </p:spPr>
        <p:txBody>
          <a:bodyPr>
            <a:normAutofit fontScale="62500" lnSpcReduction="20000"/>
          </a:bodyPr>
          <a:lstStyle/>
          <a:p>
            <a:pPr algn="just">
              <a:lnSpc>
                <a:spcPct val="115000"/>
              </a:lnSpc>
              <a:spcAft>
                <a:spcPts val="800"/>
              </a:spcAft>
            </a:pPr>
            <a:r>
              <a:rPr lang="es-EC" sz="1800" b="1" kern="100" dirty="0">
                <a:effectLst/>
                <a:latin typeface="Calibri" panose="020F0502020204030204" pitchFamily="34" charset="0"/>
                <a:ea typeface="Malgun Gothic" panose="020B0503020000020004" pitchFamily="34" charset="-127"/>
                <a:cs typeface="Times New Roman" panose="02020603050405020304" pitchFamily="18" charset="0"/>
              </a:rPr>
              <a:t>¡</a:t>
            </a:r>
            <a:r>
              <a:rPr lang="es-EC" sz="5100" b="1" kern="100" dirty="0">
                <a:effectLst/>
                <a:latin typeface="Calibri" panose="020F0502020204030204" pitchFamily="34" charset="0"/>
                <a:ea typeface="Malgun Gothic" panose="020B0503020000020004" pitchFamily="34" charset="-127"/>
                <a:cs typeface="Times New Roman" panose="02020603050405020304" pitchFamily="18" charset="0"/>
              </a:rPr>
              <a:t>Por un San Pablo de Pueblo Nuevo verde, próspero y sostenible!</a:t>
            </a:r>
            <a:endParaRPr lang="es-EC" sz="5100" kern="100" dirty="0">
              <a:effectLst/>
              <a:latin typeface="Calibri" panose="020F0502020204030204" pitchFamily="34" charset="0"/>
              <a:ea typeface="Malgun Gothic" panose="020B0503020000020004" pitchFamily="34" charset="-127"/>
              <a:cs typeface="Times New Roman" panose="02020603050405020304" pitchFamily="18" charset="0"/>
            </a:endParaRPr>
          </a:p>
          <a:p>
            <a:pPr algn="just">
              <a:lnSpc>
                <a:spcPct val="115000"/>
              </a:lnSpc>
              <a:spcAft>
                <a:spcPts val="800"/>
              </a:spcAft>
            </a:pPr>
            <a:r>
              <a:rPr lang="es-EC" sz="5100" b="1" kern="100" dirty="0">
                <a:effectLst/>
                <a:latin typeface="Calibri" panose="020F0502020204030204" pitchFamily="34" charset="0"/>
                <a:ea typeface="Malgun Gothic" panose="020B0503020000020004" pitchFamily="34" charset="-127"/>
                <a:cs typeface="Times New Roman" panose="02020603050405020304" pitchFamily="18" charset="0"/>
              </a:rPr>
              <a:t>Vocal del GAD Parroquial Rural San Pablo de Pueblo Nuevo</a:t>
            </a:r>
            <a:r>
              <a:rPr lang="es-EC" sz="5100" kern="100" dirty="0">
                <a:effectLst/>
                <a:latin typeface="Calibri" panose="020F0502020204030204" pitchFamily="34" charset="0"/>
                <a:ea typeface="Malgun Gothic" panose="020B0503020000020004" pitchFamily="34" charset="-127"/>
                <a:cs typeface="Times New Roman" panose="02020603050405020304" pitchFamily="18" charset="0"/>
              </a:rPr>
              <a:t> </a:t>
            </a:r>
          </a:p>
          <a:p>
            <a:pPr algn="just">
              <a:lnSpc>
                <a:spcPct val="115000"/>
              </a:lnSpc>
              <a:spcAft>
                <a:spcPts val="800"/>
              </a:spcAft>
            </a:pPr>
            <a:r>
              <a:rPr lang="es-EC" sz="5100" kern="100" dirty="0">
                <a:effectLst/>
                <a:latin typeface="Calibri" panose="020F0502020204030204" pitchFamily="34" charset="0"/>
                <a:ea typeface="Malgun Gothic" panose="020B0503020000020004" pitchFamily="34" charset="-127"/>
                <a:cs typeface="Times New Roman" panose="02020603050405020304" pitchFamily="18" charset="0"/>
              </a:rPr>
              <a:t>SR. FERNANDO VERA PINARGOTE    </a:t>
            </a:r>
          </a:p>
          <a:p>
            <a:pPr algn="just">
              <a:lnSpc>
                <a:spcPct val="115000"/>
              </a:lnSpc>
              <a:spcAft>
                <a:spcPts val="800"/>
              </a:spcAft>
            </a:pPr>
            <a:r>
              <a:rPr lang="es-EC" sz="5100" kern="100" dirty="0">
                <a:effectLst/>
                <a:latin typeface="Calibri" panose="020F0502020204030204" pitchFamily="34" charset="0"/>
                <a:ea typeface="Malgun Gothic" panose="020B0503020000020004" pitchFamily="34" charset="-127"/>
                <a:cs typeface="Times New Roman" panose="02020603050405020304" pitchFamily="18" charset="0"/>
              </a:rPr>
              <a:t>PRESIDENTE DE LA COMISION AMBIENTAL</a:t>
            </a:r>
          </a:p>
          <a:p>
            <a:endParaRPr lang="es-EC" dirty="0"/>
          </a:p>
        </p:txBody>
      </p:sp>
    </p:spTree>
    <p:extLst>
      <p:ext uri="{BB962C8B-B14F-4D97-AF65-F5344CB8AC3E}">
        <p14:creationId xmlns:p14="http://schemas.microsoft.com/office/powerpoint/2010/main" val="1177566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A14F2D-1337-519F-B654-D0394EE40ED1}"/>
              </a:ext>
            </a:extLst>
          </p:cNvPr>
          <p:cNvSpPr>
            <a:spLocks noGrp="1"/>
          </p:cNvSpPr>
          <p:nvPr>
            <p:ph type="title"/>
          </p:nvPr>
        </p:nvSpPr>
        <p:spPr>
          <a:xfrm>
            <a:off x="0" y="1"/>
            <a:ext cx="12192000" cy="436727"/>
          </a:xfrm>
          <a:solidFill>
            <a:srgbClr val="FFC000"/>
          </a:solidFill>
        </p:spPr>
        <p:txBody>
          <a:bodyPr>
            <a:normAutofit fontScale="90000"/>
          </a:bodyPr>
          <a:lstStyle/>
          <a:p>
            <a:pPr algn="ctr"/>
            <a:r>
              <a:rPr lang="es-EC" dirty="0"/>
              <a:t>CUIDADO Y PROTECCION AMBIENTAL</a:t>
            </a:r>
          </a:p>
        </p:txBody>
      </p:sp>
      <p:pic>
        <p:nvPicPr>
          <p:cNvPr id="5" name="Marcador de contenido 4" descr="Planta verde en el bosque&#10;&#10;Descripción generada automáticamente con confianza media">
            <a:extLst>
              <a:ext uri="{FF2B5EF4-FFF2-40B4-BE49-F238E27FC236}">
                <a16:creationId xmlns:a16="http://schemas.microsoft.com/office/drawing/2014/main" id="{78F9B2F0-A846-1159-1D42-2C750D2D94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28" y="706391"/>
            <a:ext cx="4156795" cy="2337060"/>
          </a:xfrm>
        </p:spPr>
      </p:pic>
      <p:pic>
        <p:nvPicPr>
          <p:cNvPr id="7" name="Imagen 6" descr="Un campo de pasto y árboles&#10;&#10;Descripción generada automáticamente">
            <a:extLst>
              <a:ext uri="{FF2B5EF4-FFF2-40B4-BE49-F238E27FC236}">
                <a16:creationId xmlns:a16="http://schemas.microsoft.com/office/drawing/2014/main" id="{35C00E4C-B75B-1F49-CE1D-A5F5E13FF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3093" y="706391"/>
            <a:ext cx="4006272" cy="2337060"/>
          </a:xfrm>
          <a:prstGeom prst="rect">
            <a:avLst/>
          </a:prstGeom>
        </p:spPr>
      </p:pic>
      <p:pic>
        <p:nvPicPr>
          <p:cNvPr id="9" name="Imagen 8" descr="Un jardín con plantas&#10;&#10;Descripción generada automáticamente">
            <a:extLst>
              <a:ext uri="{FF2B5EF4-FFF2-40B4-BE49-F238E27FC236}">
                <a16:creationId xmlns:a16="http://schemas.microsoft.com/office/drawing/2014/main" id="{EC30B9D8-0546-63AF-DA30-156C157CE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027" y="3655283"/>
            <a:ext cx="4156795" cy="2496326"/>
          </a:xfrm>
          <a:prstGeom prst="rect">
            <a:avLst/>
          </a:prstGeom>
        </p:spPr>
      </p:pic>
      <p:pic>
        <p:nvPicPr>
          <p:cNvPr id="11" name="Imagen 10" descr="Un jardín con plantas&#10;&#10;Descripción generada automáticamente con confianza media">
            <a:extLst>
              <a:ext uri="{FF2B5EF4-FFF2-40B4-BE49-F238E27FC236}">
                <a16:creationId xmlns:a16="http://schemas.microsoft.com/office/drawing/2014/main" id="{372673D0-9ECE-5171-B6A7-C61BBAF63D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5726" y="586854"/>
            <a:ext cx="2420744" cy="2842145"/>
          </a:xfrm>
          <a:prstGeom prst="rect">
            <a:avLst/>
          </a:prstGeom>
        </p:spPr>
      </p:pic>
      <p:pic>
        <p:nvPicPr>
          <p:cNvPr id="15" name="Imagen 14" descr="Un jardín con plantas&#10;&#10;Descripción generada automáticamente">
            <a:extLst>
              <a:ext uri="{FF2B5EF4-FFF2-40B4-BE49-F238E27FC236}">
                <a16:creationId xmlns:a16="http://schemas.microsoft.com/office/drawing/2014/main" id="{7564B6AF-3952-E753-9846-0F65F858E4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3093" y="3655283"/>
            <a:ext cx="4006272" cy="2496326"/>
          </a:xfrm>
          <a:prstGeom prst="rect">
            <a:avLst/>
          </a:prstGeom>
        </p:spPr>
      </p:pic>
      <p:pic>
        <p:nvPicPr>
          <p:cNvPr id="17" name="Imagen 16" descr="Un jardín con plantas&#10;&#10;Descripción generada automáticamente con confianza media">
            <a:extLst>
              <a:ext uri="{FF2B5EF4-FFF2-40B4-BE49-F238E27FC236}">
                <a16:creationId xmlns:a16="http://schemas.microsoft.com/office/drawing/2014/main" id="{F5CEB366-4F57-B6B5-C6A9-19B3D9EDF7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5726" y="3725839"/>
            <a:ext cx="2420744" cy="2992271"/>
          </a:xfrm>
          <a:prstGeom prst="rect">
            <a:avLst/>
          </a:prstGeom>
        </p:spPr>
      </p:pic>
    </p:spTree>
    <p:extLst>
      <p:ext uri="{BB962C8B-B14F-4D97-AF65-F5344CB8AC3E}">
        <p14:creationId xmlns:p14="http://schemas.microsoft.com/office/powerpoint/2010/main" val="235231139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TotalTime>
  <Words>612</Words>
  <Application>Microsoft Office PowerPoint</Application>
  <PresentationFormat>Panorámica</PresentationFormat>
  <Paragraphs>32</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Aptos</vt:lpstr>
      <vt:lpstr>Aptos Display</vt:lpstr>
      <vt:lpstr>Arial</vt:lpstr>
      <vt:lpstr>Calibri</vt:lpstr>
      <vt:lpstr>Symbol</vt:lpstr>
      <vt:lpstr>Tema de Office</vt:lpstr>
      <vt:lpstr>INFORME DE RENDICIÓN DE CUENTAS 2025 GAD PARROQUIAL RURAL SAN PABLO DE PUEBLO NUEVO EJE DE AMBIENTE, PROTECCIÓN Y CUIDADO NATURAL </vt:lpstr>
      <vt:lpstr>1. Gestión Ambiental en Territorio y Preservación La riqueza natural de nuestra parroquia rural demanda una vigilancia constante para asegurar que las actividades humanas y productivas convivan en armonía con la naturaleza. Monitoreo y Recorrido Integral de Comunidades Con la finalidad de ejercer un control real y directo, ejecuté un plan de recorridos de inspección en la totalidad de las comunidades y recintos de San Pablo de Pueblo Nuevo. </vt:lpstr>
      <vt:lpstr>2. Capacitación, Fortalecimiento y Labor Legislativa Para que la gestión ambiental sea efectiva, la toma de decisiones debe sustentarse en el conocimiento técnico y en la normativa legal vigente de nuestro país. </vt:lpstr>
      <vt:lpstr>. Matriz de Indicadores de Gestión Ambiental y Gobernanza 2025</vt:lpstr>
      <vt:lpstr>Conclusión y Compromiso Proteger el medio ambiente en San Pablo de Pueblo Nuevo no es una opción, es una obligación con las futuras generaciones que heredarán estas tierras en el cantón Santa Ana. Los recorridos realizados en el año 2025 me permiten tener un diagnóstico claro de los desafíos ecológicos que enfrentamos. Seguiré trabajando firmemente desde la legislación y el territorio para que nuestra parroquia progrese sin destruir sus recursos naturales. </vt:lpstr>
      <vt:lpstr>CUIDADO Y PROTECCION AMBIENTAL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Vicente Arturo Gallardo Ripalda</dc:creator>
  <cp:lastModifiedBy>Vicente Arturo Gallardo Ripalda</cp:lastModifiedBy>
  <cp:revision>13</cp:revision>
  <dcterms:created xsi:type="dcterms:W3CDTF">2026-05-26T03:36:11Z</dcterms:created>
  <dcterms:modified xsi:type="dcterms:W3CDTF">2026-05-26T15:16:50Z</dcterms:modified>
</cp:coreProperties>
</file>