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7046D-FCF3-C702-72D2-73749B1B5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4B787EB-A011-DEE7-885B-AA8A4BB765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8706B9-1F37-7C97-7200-9377B77BF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5D48-417D-4C47-B82C-E4B0AA7E1559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90747D-DC12-550F-7E59-FF5B038B7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2AFAC8-C8B1-E749-7007-345C1AA50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9B99-4CDC-432D-AA9E-814284EEE8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06762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EB2269-A037-B844-5F47-09DEBE083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F1F676-B046-2BC6-1B60-A77103498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1010F8-2E7B-2371-0070-6CABE5E91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5D48-417D-4C47-B82C-E4B0AA7E1559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2549FB-6ADF-D284-1206-A1DA4E03D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92D6F7-BE22-FFE7-9333-C63A3E154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9B99-4CDC-432D-AA9E-814284EEE8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53981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B5E672-6FAF-8605-CF3E-992AEFB06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9D8EF2-57DA-D781-78D8-D9C17B8D0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DF1C55-B574-8271-DD4E-5623A22E8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5D48-417D-4C47-B82C-E4B0AA7E1559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DDDEB8-0682-95F3-B10A-C2E455BE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17E77C-53F7-F4C8-894E-A5B004F1B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9B99-4CDC-432D-AA9E-814284EEE8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70560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44400A-083C-4AD4-3AFA-81894EDA4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03AE88-C81A-D2D0-E6D6-EBF6CA331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0FCB6D-DD50-09C0-E7CE-406D1073E5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38612E-2547-463A-7D86-A45446EE3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5D48-417D-4C47-B82C-E4B0AA7E1559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3782F6-412B-48E8-35EF-1EB5A7F58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447D4F-3121-D605-A800-883A30E2B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9B99-4CDC-432D-AA9E-814284EEE8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66677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923D77-34FB-A323-0CF7-E7F91CEF4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C377442-91C2-62E7-D203-591048D18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BF9675-A2DE-F8D0-9113-9CBFC033A8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1989F85-3ECA-73CE-3A8B-00E1BBAB77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F3F813A-3F4D-4287-7F84-40943D3F2F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70871EC-FA44-787A-7FF0-46241FBD1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5D48-417D-4C47-B82C-E4B0AA7E1559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70F6E06-8C18-FA1C-24B8-1C6D90BE5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9B1D44F-26BD-DFB9-CAC4-B252013F0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9B99-4CDC-432D-AA9E-814284EEE8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6407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FCB4CC-6C9E-BDC0-8B15-0731E4F92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4A4B9CF-F8C2-5E7A-60F5-AB48807A0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5D48-417D-4C47-B82C-E4B0AA7E1559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D0EBA19-BE2C-1CB3-134B-4977E1286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368A99D-EF89-BA7F-354E-5F1D042E6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9B99-4CDC-432D-AA9E-814284EEE8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0953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2E1FE58-2B9E-26E1-EA2A-BAB9A517A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5D48-417D-4C47-B82C-E4B0AA7E1559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76C6726-0D46-91F8-3DB9-0F0762FE9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18B720C-411E-6C32-DCC6-8FE7DFF68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9B99-4CDC-432D-AA9E-814284EEE8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252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2CD5C0-915B-3A72-670D-C48269DEE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7DC776-AC7B-B034-B649-D5236B3C1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24CDD5C-19C6-01B6-22B0-62942346B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3F926A-6BEF-B873-CB26-EE435B991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5D48-417D-4C47-B82C-E4B0AA7E1559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037B71-B473-BC0D-0A59-988DA544A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9CA1EE-090E-A16F-AF80-38F4074D3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9B99-4CDC-432D-AA9E-814284EEE8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60169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4D374-8DDD-EDB9-44A0-983FB5FC2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A578743-5F95-283D-035F-8AC452847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BCA49A-501D-5301-4980-229DAEE36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04C36AC-A76B-76F9-E64E-0E524CB65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5D48-417D-4C47-B82C-E4B0AA7E1559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9747BF6-88A9-973E-AA6D-82F560E80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305AE3-5FB9-E2A7-85FB-ED5C88D6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9B99-4CDC-432D-AA9E-814284EEE8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65583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78B6C-49D6-49BD-5444-B763387CA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CD1C313-75FB-668B-4FC0-73ED5ED38A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949FF1-D1C8-0AB6-0D24-F5BC87F56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5D48-417D-4C47-B82C-E4B0AA7E1559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1C54EF-CCF4-2F7A-A232-809AA4568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8C1605-629F-290B-450A-9B760A873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9B99-4CDC-432D-AA9E-814284EEE8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68907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200A30D-7B64-64B5-9FB6-E179B5309B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8A7434F-EC71-2318-A57A-12F68CF27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1DBBEB-1FB8-3F12-06C7-A6D489928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5D48-417D-4C47-B82C-E4B0AA7E1559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E5721B-23BD-2083-BB80-3717EF056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F18C43-CD14-55BE-4178-A51D06DA0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9B99-4CDC-432D-AA9E-814284EEE8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62955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A5B297-2172-C7FA-6EEA-5B1954DA0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0FDD6C-439C-86DC-7B71-463F79D3D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23C2E4-0D43-4B6C-1AC1-C89ECF340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915D48-417D-4C47-B82C-E4B0AA7E1559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AAD088-E3AC-8EC4-7B4D-73D47BDD5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1A1398-12CA-B6D6-022F-468948AC2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A19B99-4CDC-432D-AA9E-814284EEE8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86869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76D64C-DD3B-65EA-DEA5-44FCEFBF82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88" y="0"/>
            <a:ext cx="12192000" cy="2768600"/>
          </a:xfrm>
          <a:solidFill>
            <a:schemeClr val="accent2"/>
          </a:solidFill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RENDICIÓN DE CUENTAS 2025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GAD Parroquial Rural San Pablo de Pueblo Nuevo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Transparencia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Participación ciudadana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Gestión institucional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Desarrollo comunitario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“Trabajando por el bienestar de nuestras comunidades</a:t>
            </a:r>
            <a:r>
              <a:rPr lang="es-EC" sz="2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.”</a:t>
            </a:r>
            <a:br>
              <a:rPr lang="es-EC" sz="2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sz="2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736E37-6B31-68B0-BBB8-3F6D8C2AB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768600"/>
            <a:ext cx="12192000" cy="3708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19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PRESENTACIÓN INSTITUCIONAL</a:t>
            </a:r>
            <a:endParaRPr lang="es-EC" sz="19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19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Objetivo de la Rendición de Cuentas</a:t>
            </a:r>
            <a:endParaRPr lang="es-EC" sz="19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19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Informar a la ciudadanía sobre: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C" sz="19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Uso de los recursos públicos.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C" sz="19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Gestión administrativa y financiera.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C" sz="19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Obras y proyectos ejecutados.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C" sz="19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Atención social y comunitaria.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C" sz="19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Cumplimiento de obligaciones institucionales.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34119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4DC5484-E1D5-64CA-D833-8AF140EA33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0699FF3-C078-B1EC-5D0C-A87788FB5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536753"/>
              </p:ext>
            </p:extLst>
          </p:nvPr>
        </p:nvGraphicFramePr>
        <p:xfrm>
          <a:off x="0" y="2647665"/>
          <a:ext cx="12192000" cy="36030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86113428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908997486"/>
                    </a:ext>
                  </a:extLst>
                </a:gridCol>
              </a:tblGrid>
              <a:tr h="6005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CONCEPTO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>
                          <a:effectLst/>
                        </a:rPr>
                        <a:t>VALOR</a:t>
                      </a:r>
                      <a:endParaRPr lang="es-EC" sz="2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46065482"/>
                  </a:ext>
                </a:extLst>
              </a:tr>
              <a:tr h="6005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Presupuesto Codificado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$ 385.000,00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52157155"/>
                  </a:ext>
                </a:extLst>
              </a:tr>
              <a:tr h="6005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>
                          <a:effectLst/>
                        </a:rPr>
                        <a:t>Ingresos Recaudados</a:t>
                      </a:r>
                      <a:endParaRPr lang="es-EC" sz="2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$ 302.000,00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96165768"/>
                  </a:ext>
                </a:extLst>
              </a:tr>
              <a:tr h="6005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>
                          <a:effectLst/>
                        </a:rPr>
                        <a:t>Gastos Ejecutados</a:t>
                      </a:r>
                      <a:endParaRPr lang="es-EC" sz="2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$ 215.000,00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47626550"/>
                  </a:ext>
                </a:extLst>
              </a:tr>
              <a:tr h="6005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>
                          <a:effectLst/>
                        </a:rPr>
                        <a:t>Saldo por Ejecutar</a:t>
                      </a:r>
                      <a:endParaRPr lang="es-EC" sz="2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$ 170.000,00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18827014"/>
                  </a:ext>
                </a:extLst>
              </a:tr>
              <a:tr h="6005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>
                          <a:effectLst/>
                        </a:rPr>
                        <a:t>Nivel de Ejecución</a:t>
                      </a:r>
                      <a:endParaRPr lang="es-EC" sz="2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56 %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4289554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D4B181C-CC27-A021-BACB-DA031DE3D0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524000" y="2023775"/>
            <a:ext cx="523822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rPr>
              <a:t>PRESUPUESTO GENERAL 2025</a:t>
            </a:r>
            <a:endParaRPr kumimoji="0" lang="es-EC" altLang="es-EC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228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DE995-4A30-6AFF-FF94-1005D90BD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158999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2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Explicación</a:t>
            </a:r>
            <a:br>
              <a:rPr lang="es-EC" sz="2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2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Durante el año 2025 el GAD ejecutó recursos en áreas prioritarias como atención social, funcionamiento institucional, gestión comunitaria y mantenimiento de servicios</a:t>
            </a:r>
            <a:r>
              <a:rPr lang="es-EC" sz="2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E51B1E09-DD54-E43F-09F8-179870ED26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396774"/>
              </p:ext>
            </p:extLst>
          </p:nvPr>
        </p:nvGraphicFramePr>
        <p:xfrm>
          <a:off x="0" y="2524837"/>
          <a:ext cx="12064620" cy="4227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1540">
                  <a:extLst>
                    <a:ext uri="{9D8B030D-6E8A-4147-A177-3AD203B41FA5}">
                      <a16:colId xmlns:a16="http://schemas.microsoft.com/office/drawing/2014/main" val="3232161811"/>
                    </a:ext>
                  </a:extLst>
                </a:gridCol>
                <a:gridCol w="4021540">
                  <a:extLst>
                    <a:ext uri="{9D8B030D-6E8A-4147-A177-3AD203B41FA5}">
                      <a16:colId xmlns:a16="http://schemas.microsoft.com/office/drawing/2014/main" val="4005063039"/>
                    </a:ext>
                  </a:extLst>
                </a:gridCol>
                <a:gridCol w="4021540">
                  <a:extLst>
                    <a:ext uri="{9D8B030D-6E8A-4147-A177-3AD203B41FA5}">
                      <a16:colId xmlns:a16="http://schemas.microsoft.com/office/drawing/2014/main" val="4168153753"/>
                    </a:ext>
                  </a:extLst>
                </a:gridCol>
              </a:tblGrid>
              <a:tr h="603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ÁREA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MONTO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PORCENTAJE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59855507"/>
                  </a:ext>
                </a:extLst>
              </a:tr>
              <a:tr h="603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Gastos de Personal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$ 83.000,00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>
                          <a:effectLst/>
                        </a:rPr>
                        <a:t>39 %</a:t>
                      </a:r>
                      <a:endParaRPr lang="es-EC" sz="16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78029900"/>
                  </a:ext>
                </a:extLst>
              </a:tr>
              <a:tr h="603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Obras y Gestión Comunitaria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$ 72.000,00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>
                          <a:effectLst/>
                        </a:rPr>
                        <a:t>33 %</a:t>
                      </a:r>
                      <a:endParaRPr lang="es-EC" sz="16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10399153"/>
                  </a:ext>
                </a:extLst>
              </a:tr>
              <a:tr h="603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>
                          <a:effectLst/>
                        </a:rPr>
                        <a:t>Atención Social</a:t>
                      </a:r>
                      <a:endParaRPr lang="es-EC" sz="16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$ 25.000,00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>
                          <a:effectLst/>
                        </a:rPr>
                        <a:t>12 %</a:t>
                      </a:r>
                      <a:endParaRPr lang="es-EC" sz="16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37578572"/>
                  </a:ext>
                </a:extLst>
              </a:tr>
              <a:tr h="603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>
                          <a:effectLst/>
                        </a:rPr>
                        <a:t>Servicios Básicos</a:t>
                      </a:r>
                      <a:endParaRPr lang="es-EC" sz="16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$ 20.000,00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9 %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7575740"/>
                  </a:ext>
                </a:extLst>
              </a:tr>
              <a:tr h="603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>
                          <a:effectLst/>
                        </a:rPr>
                        <a:t>Equipamiento y Mantenimiento</a:t>
                      </a:r>
                      <a:endParaRPr lang="es-EC" sz="16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$ 15.000,00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7 %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8752714"/>
                  </a:ext>
                </a:extLst>
              </a:tr>
              <a:tr h="603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TOTAL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$ 215.000,00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100 %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50487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1896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FFD5B-515E-7A4C-47F1-F9548FC6D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C" sz="24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PRINCIPALES ACCIONES EJECUTADAS</a:t>
            </a:r>
            <a:br>
              <a:rPr lang="es-EC" sz="2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4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Actividades desarrolladas durante el año 2025</a:t>
            </a:r>
            <a:br>
              <a:rPr lang="es-EC" sz="2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sz="2400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4E489CA-F145-D438-EE03-759E6B307E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5408980"/>
              </p:ext>
            </p:extLst>
          </p:nvPr>
        </p:nvGraphicFramePr>
        <p:xfrm>
          <a:off x="0" y="1447800"/>
          <a:ext cx="12192000" cy="5079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447226728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328859324"/>
                    </a:ext>
                  </a:extLst>
                </a:gridCol>
              </a:tblGrid>
              <a:tr h="7257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ACTIVIDAD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>
                          <a:effectLst/>
                        </a:rPr>
                        <a:t>INVERSIÓN</a:t>
                      </a:r>
                      <a:endParaRPr lang="es-EC" sz="28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31937356"/>
                  </a:ext>
                </a:extLst>
              </a:tr>
              <a:tr h="7257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Atención a grupos prioritarios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$ 25.000,00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08583947"/>
                  </a:ext>
                </a:extLst>
              </a:tr>
              <a:tr h="7257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Gestión de obras y vialidad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$ 50.000,00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81776688"/>
                  </a:ext>
                </a:extLst>
              </a:tr>
              <a:tr h="7257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>
                          <a:effectLst/>
                        </a:rPr>
                        <a:t>Fortalecimiento comunitario</a:t>
                      </a:r>
                      <a:endParaRPr lang="es-EC" sz="28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$ 12.000,00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30379589"/>
                  </a:ext>
                </a:extLst>
              </a:tr>
              <a:tr h="7257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>
                          <a:effectLst/>
                        </a:rPr>
                        <a:t>Equipamiento institucional</a:t>
                      </a:r>
                      <a:endParaRPr lang="es-EC" sz="28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$ 18.000,00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69284047"/>
                  </a:ext>
                </a:extLst>
              </a:tr>
              <a:tr h="7257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>
                          <a:effectLst/>
                        </a:rPr>
                        <a:t>Actividades sociales y culturales</a:t>
                      </a:r>
                      <a:endParaRPr lang="es-EC" sz="28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$ 20.000,00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82826407"/>
                  </a:ext>
                </a:extLst>
              </a:tr>
              <a:tr h="7257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>
                          <a:effectLst/>
                        </a:rPr>
                        <a:t>Mantenimiento institucional</a:t>
                      </a:r>
                      <a:endParaRPr lang="es-EC" sz="28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$ 15.000,00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55614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5026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A66A0-D3B2-2174-1FD0-99F14243B1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3022600"/>
          </a:xfrm>
          <a:solidFill>
            <a:srgbClr val="00B050"/>
          </a:solidFill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SITUACIÓN FINANCIERA 2025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Retraso de alícuotas del Ministerio de Economía y Finanzas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Durante el año 2025 existieron retrasos permanentes en las transferencias económicas por parte del Ministerio de Economía y Finanzas.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 pesar de esta situación financiera compleja, el GAD Parroquial mantuvo la continuidad institucional y priorizó las obligaciones esenciales.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ED8BDD-838D-C0BE-8CE7-E48E653652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235200"/>
            <a:ext cx="12192000" cy="3022600"/>
          </a:xfrm>
        </p:spPr>
        <p:txBody>
          <a:bodyPr/>
          <a:lstStyle/>
          <a:p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OBLIGACIONES CUMPLIDAS</a:t>
            </a:r>
            <a:endParaRPr lang="es-EC" sz="18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endParaRPr lang="es-EC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CDC2544-5ED5-C169-D4DF-A2140D27F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669571"/>
              </p:ext>
            </p:extLst>
          </p:nvPr>
        </p:nvGraphicFramePr>
        <p:xfrm>
          <a:off x="0" y="3022600"/>
          <a:ext cx="12192000" cy="34035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359053646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664664737"/>
                    </a:ext>
                  </a:extLst>
                </a:gridCol>
              </a:tblGrid>
              <a:tr h="486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OBLIGACIÓN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>
                          <a:effectLst/>
                        </a:rPr>
                        <a:t>ESTADO</a:t>
                      </a:r>
                      <a:endParaRPr lang="es-EC" sz="28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75419461"/>
                  </a:ext>
                </a:extLst>
              </a:tr>
              <a:tr h="486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Pago de remuneraciones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Cumplido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65970301"/>
                  </a:ext>
                </a:extLst>
              </a:tr>
              <a:tr h="486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Pago de aportes al IESS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Cumplido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23710271"/>
                  </a:ext>
                </a:extLst>
              </a:tr>
              <a:tr h="486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>
                          <a:effectLst/>
                        </a:rPr>
                        <a:t>Pago de obligaciones con el BDE</a:t>
                      </a:r>
                      <a:endParaRPr lang="es-EC" sz="28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Cumplido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32760779"/>
                  </a:ext>
                </a:extLst>
              </a:tr>
              <a:tr h="486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>
                          <a:effectLst/>
                        </a:rPr>
                        <a:t>Pago de servicios básicos</a:t>
                      </a:r>
                      <a:endParaRPr lang="es-EC" sz="28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Cumplido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34062255"/>
                  </a:ext>
                </a:extLst>
              </a:tr>
              <a:tr h="486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>
                          <a:effectLst/>
                        </a:rPr>
                        <a:t>Atención institucional</a:t>
                      </a:r>
                      <a:endParaRPr lang="es-EC" sz="28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Cumplido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88321661"/>
                  </a:ext>
                </a:extLst>
              </a:tr>
              <a:tr h="486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>
                          <a:effectLst/>
                        </a:rPr>
                        <a:t>Continuidad de servicios públicos</a:t>
                      </a:r>
                      <a:endParaRPr lang="es-EC" sz="28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800" kern="100" dirty="0">
                          <a:effectLst/>
                        </a:rPr>
                        <a:t>Cumplido</a:t>
                      </a:r>
                      <a:endParaRPr lang="es-EC" sz="28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95978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9575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98DAC-CE93-7AAA-6AAA-432166D9D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1887200" cy="2108200"/>
          </a:xfrm>
          <a:solidFill>
            <a:srgbClr val="00B050"/>
          </a:solidFill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Mensaje institucional</a:t>
            </a:r>
            <a:b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“A pesar de las limitaciones financieras ocasionadas por retrasos en las asignaciones del Estado, el GAD mantuvo su compromiso con la ciudadanía y garantizó la continuidad administrativa y comunitaria.”</a:t>
            </a:r>
            <a:b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sz="20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1D1993-B01E-8FD4-16EE-0A99E76E3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92573"/>
            <a:ext cx="10668000" cy="3265227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NIVEL DE EJECUCIÓN PRESUPUESTARIA</a:t>
            </a:r>
            <a:endParaRPr lang="es-EC" sz="18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Ejecución aproximada: 56 %</a:t>
            </a:r>
            <a:endParaRPr lang="es-EC" sz="18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endParaRPr lang="es-EC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0058A6F-B07A-0089-DEA1-15E4AFA587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51106"/>
              </p:ext>
            </p:extLst>
          </p:nvPr>
        </p:nvGraphicFramePr>
        <p:xfrm>
          <a:off x="0" y="3073400"/>
          <a:ext cx="12192000" cy="35305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843878186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821298290"/>
                    </a:ext>
                  </a:extLst>
                </a:gridCol>
              </a:tblGrid>
              <a:tr h="5043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PORCENTAJE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CALIFICACIÓN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50552270"/>
                  </a:ext>
                </a:extLst>
              </a:tr>
              <a:tr h="5043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90 % – 100 %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Excelente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41539555"/>
                  </a:ext>
                </a:extLst>
              </a:tr>
              <a:tr h="5043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80 % – 89 %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Muy Buena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29210754"/>
                  </a:ext>
                </a:extLst>
              </a:tr>
              <a:tr h="5043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>
                          <a:effectLst/>
                        </a:rPr>
                        <a:t>70 % – 79 %</a:t>
                      </a:r>
                      <a:endParaRPr lang="es-EC" sz="2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Buena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61499044"/>
                  </a:ext>
                </a:extLst>
              </a:tr>
              <a:tr h="5043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>
                          <a:effectLst/>
                        </a:rPr>
                        <a:t>60 % – 69 %</a:t>
                      </a:r>
                      <a:endParaRPr lang="es-EC" sz="2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Regular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49327790"/>
                  </a:ext>
                </a:extLst>
              </a:tr>
              <a:tr h="5043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>
                          <a:effectLst/>
                        </a:rPr>
                        <a:t>50 % – 59 %</a:t>
                      </a:r>
                      <a:endParaRPr lang="es-EC" sz="2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Aceptable con limitaciones financieras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94682864"/>
                  </a:ext>
                </a:extLst>
              </a:tr>
              <a:tr h="5043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>
                          <a:effectLst/>
                        </a:rPr>
                        <a:t>Menor a 50 %</a:t>
                      </a:r>
                      <a:endParaRPr lang="es-EC" sz="2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2400" kern="100" dirty="0">
                          <a:effectLst/>
                        </a:rPr>
                        <a:t>Deficiente</a:t>
                      </a:r>
                      <a:endParaRPr lang="es-EC" sz="2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18706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8081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0E1CC5-C110-F9CD-6264-F24CE0C6F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2831"/>
            <a:ext cx="12192000" cy="1501254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Resultado referencial del GAD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“ACEPTABLE CON LIMITACIONES FINANCIERAS”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62F7BA5-B6D9-E62E-5898-634842E56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168400"/>
            <a:ext cx="12192000" cy="5156200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32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LOGROS INSTITUCIONALES</a:t>
            </a:r>
            <a:endParaRPr lang="es-EC" sz="32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3200" kern="100" dirty="0">
                <a:effectLst/>
                <a:latin typeface="Segoe UI Emoji" panose="020B0502040204020203" pitchFamily="34" charset="0"/>
                <a:ea typeface="Malgun Gothic" panose="020B0503020000020004" pitchFamily="34" charset="-127"/>
                <a:cs typeface="Segoe UI Emoji" panose="020B0502040204020203" pitchFamily="34" charset="0"/>
              </a:rPr>
              <a:t>✅</a:t>
            </a:r>
            <a:r>
              <a:rPr lang="es-EC" sz="3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Atención a grupos prioritarios.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3200" kern="100" dirty="0">
                <a:effectLst/>
                <a:latin typeface="Segoe UI Emoji" panose="020B0502040204020203" pitchFamily="34" charset="0"/>
                <a:ea typeface="Malgun Gothic" panose="020B0503020000020004" pitchFamily="34" charset="-127"/>
                <a:cs typeface="Segoe UI Emoji" panose="020B0502040204020203" pitchFamily="34" charset="0"/>
              </a:rPr>
              <a:t>✅</a:t>
            </a:r>
            <a:r>
              <a:rPr lang="es-EC" sz="3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Cumplimiento de obligaciones laborales.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3200" kern="100" dirty="0">
                <a:effectLst/>
                <a:latin typeface="Segoe UI Emoji" panose="020B0502040204020203" pitchFamily="34" charset="0"/>
                <a:ea typeface="Malgun Gothic" panose="020B0503020000020004" pitchFamily="34" charset="-127"/>
                <a:cs typeface="Segoe UI Emoji" panose="020B0502040204020203" pitchFamily="34" charset="0"/>
              </a:rPr>
              <a:t>✅</a:t>
            </a:r>
            <a:r>
              <a:rPr lang="es-EC" sz="3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Funcionamiento permanente de la institución.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3200" kern="100" dirty="0">
                <a:effectLst/>
                <a:latin typeface="Segoe UI Emoji" panose="020B0502040204020203" pitchFamily="34" charset="0"/>
                <a:ea typeface="Malgun Gothic" panose="020B0503020000020004" pitchFamily="34" charset="-127"/>
                <a:cs typeface="Segoe UI Emoji" panose="020B0502040204020203" pitchFamily="34" charset="0"/>
              </a:rPr>
              <a:t>✅</a:t>
            </a:r>
            <a:r>
              <a:rPr lang="es-EC" sz="3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Gestión de proyectos y apoyo comunitario.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3200" kern="100" dirty="0">
                <a:effectLst/>
                <a:latin typeface="Segoe UI Emoji" panose="020B0502040204020203" pitchFamily="34" charset="0"/>
                <a:ea typeface="Malgun Gothic" panose="020B0503020000020004" pitchFamily="34" charset="-127"/>
                <a:cs typeface="Segoe UI Emoji" panose="020B0502040204020203" pitchFamily="34" charset="0"/>
              </a:rPr>
              <a:t>✅</a:t>
            </a:r>
            <a:r>
              <a:rPr lang="es-EC" sz="3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Transparencia y participación ciudadana.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3200" kern="100" dirty="0">
                <a:effectLst/>
                <a:latin typeface="Segoe UI Emoji" panose="020B0502040204020203" pitchFamily="34" charset="0"/>
                <a:ea typeface="Malgun Gothic" panose="020B0503020000020004" pitchFamily="34" charset="-127"/>
                <a:cs typeface="Segoe UI Emoji" panose="020B0502040204020203" pitchFamily="34" charset="0"/>
              </a:rPr>
              <a:t>✅</a:t>
            </a:r>
            <a:r>
              <a:rPr lang="es-EC" sz="3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Continuidad de servicios públicos parroquiales.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84892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A5865-8C8F-1976-3068-BE4AB5FB9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2514599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2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MENSAJE A LAS COMUNIDADES</a:t>
            </a:r>
            <a:br>
              <a:rPr lang="es-EC" sz="2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“Durante el año 2025 trabajamos con responsabilidad y transparencia para administrar los recursos públicos en beneficio de nuestras comunidades.</a:t>
            </a:r>
            <a:br>
              <a:rPr lang="es-EC" sz="2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 pesar de las dificultades económicas y retrasos en las asignaciones del Gobierno Central, se mantuvo el funcionamiento institucional y el cumplimiento de obligaciones prioritarias.</a:t>
            </a:r>
            <a:br>
              <a:rPr lang="es-EC" sz="2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Seguiremos gestionando proyectos y obras para mejorar la calidad de vida de nuestra parroquia.”</a:t>
            </a:r>
            <a:b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sz="20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827E547-C1D8-27EE-9A5F-C40ACE82D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514600"/>
            <a:ext cx="12192000" cy="38608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s-EC" sz="36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Gracias por su participación</a:t>
            </a:r>
            <a:endParaRPr lang="es-EC" sz="36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r>
              <a:rPr lang="es-EC" sz="36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“Los recursos públicos pertenecen al pueblo y deben transformarse en obras, servicios y bienestar para nuestras comunidades.”</a:t>
            </a:r>
          </a:p>
          <a:p>
            <a:r>
              <a:rPr lang="es-EC" sz="3600"/>
              <a:t>SR</a:t>
            </a:r>
            <a:r>
              <a:rPr lang="es-EC" sz="3600" dirty="0"/>
              <a:t>. ANGEL YUJER MACIAS </a:t>
            </a:r>
            <a:r>
              <a:rPr lang="es-EC" sz="3600" dirty="0" err="1"/>
              <a:t>MACIAS</a:t>
            </a:r>
            <a:endParaRPr lang="es-EC" sz="3600" dirty="0"/>
          </a:p>
          <a:p>
            <a:r>
              <a:rPr lang="es-EC" sz="3600" dirty="0"/>
              <a:t>PRESIDENTE GAD PARROQUIAL SAN PABLO DE PUEBLO NUEVO</a:t>
            </a:r>
          </a:p>
        </p:txBody>
      </p:sp>
    </p:spTree>
    <p:extLst>
      <p:ext uri="{BB962C8B-B14F-4D97-AF65-F5344CB8AC3E}">
        <p14:creationId xmlns:p14="http://schemas.microsoft.com/office/powerpoint/2010/main" val="11116058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556</Words>
  <Application>Microsoft Office PowerPoint</Application>
  <PresentationFormat>Panorámica</PresentationFormat>
  <Paragraphs>105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Segoe UI Emoji</vt:lpstr>
      <vt:lpstr>Symbol</vt:lpstr>
      <vt:lpstr>Tema de Office</vt:lpstr>
      <vt:lpstr>RENDICIÓN DE CUENTAS 2025 GAD Parroquial Rural San Pablo de Pueblo Nuevo Transparencia Participación ciudadana Gestión institucional Desarrollo comunitario “Trabajando por el bienestar de nuestras comunidades.” </vt:lpstr>
      <vt:lpstr>PRESUPUESTO GENERAL 2025</vt:lpstr>
      <vt:lpstr>Explicación Durante el año 2025 el GAD ejecutó recursos en áreas prioritarias como atención social, funcionamiento institucional, gestión comunitaria y mantenimiento de servicios. </vt:lpstr>
      <vt:lpstr>PRINCIPALES ACCIONES EJECUTADAS Actividades desarrolladas durante el año 2025 </vt:lpstr>
      <vt:lpstr>SITUACIÓN FINANCIERA 2025 Retraso de alícuotas del Ministerio de Economía y Finanzas Durante el año 2025 existieron retrasos permanentes en las transferencias económicas por parte del Ministerio de Economía y Finanzas. A pesar de esta situación financiera compleja, el GAD Parroquial mantuvo la continuidad institucional y priorizó las obligaciones esenciales. </vt:lpstr>
      <vt:lpstr>Mensaje institucional “A pesar de las limitaciones financieras ocasionadas por retrasos en las asignaciones del Estado, el GAD mantuvo su compromiso con la ciudadanía y garantizó la continuidad administrativa y comunitaria.” </vt:lpstr>
      <vt:lpstr>Resultado referencial del GAD “ACEPTABLE CON LIMITACIONES FINANCIERAS” </vt:lpstr>
      <vt:lpstr>MENSAJE A LAS COMUNIDADES “Durante el año 2025 trabajamos con responsabilidad y transparencia para administrar los recursos públicos en beneficio de nuestras comunidades. A pesar de las dificultades económicas y retrasos en las asignaciones del Gobierno Central, se mantuvo el funcionamiento institucional y el cumplimiento de obligaciones prioritarias. Seguiremos gestionando proyectos y obras para mejorar la calidad de vida de nuestra parroquia.”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Vicente Arturo Gallardo Ripalda</dc:creator>
  <cp:lastModifiedBy>Vicente Arturo Gallardo Ripalda</cp:lastModifiedBy>
  <cp:revision>23</cp:revision>
  <dcterms:created xsi:type="dcterms:W3CDTF">2026-05-26T05:42:17Z</dcterms:created>
  <dcterms:modified xsi:type="dcterms:W3CDTF">2026-05-26T17:06:41Z</dcterms:modified>
</cp:coreProperties>
</file>